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55"/>
  </p:notesMasterIdLst>
  <p:sldIdLst>
    <p:sldId id="275" r:id="rId2"/>
    <p:sldId id="324" r:id="rId3"/>
    <p:sldId id="276" r:id="rId4"/>
    <p:sldId id="310" r:id="rId5"/>
    <p:sldId id="309" r:id="rId6"/>
    <p:sldId id="311" r:id="rId7"/>
    <p:sldId id="335" r:id="rId8"/>
    <p:sldId id="287" r:id="rId9"/>
    <p:sldId id="288" r:id="rId10"/>
    <p:sldId id="332" r:id="rId11"/>
    <p:sldId id="289" r:id="rId12"/>
    <p:sldId id="330" r:id="rId13"/>
    <p:sldId id="291" r:id="rId14"/>
    <p:sldId id="319" r:id="rId15"/>
    <p:sldId id="321" r:id="rId16"/>
    <p:sldId id="322" r:id="rId17"/>
    <p:sldId id="314" r:id="rId18"/>
    <p:sldId id="338" r:id="rId19"/>
    <p:sldId id="316" r:id="rId20"/>
    <p:sldId id="292" r:id="rId21"/>
    <p:sldId id="293" r:id="rId22"/>
    <p:sldId id="294" r:id="rId23"/>
    <p:sldId id="295" r:id="rId24"/>
    <p:sldId id="296" r:id="rId25"/>
    <p:sldId id="317" r:id="rId26"/>
    <p:sldId id="297" r:id="rId27"/>
    <p:sldId id="342" r:id="rId28"/>
    <p:sldId id="341" r:id="rId29"/>
    <p:sldId id="318" r:id="rId30"/>
    <p:sldId id="323" r:id="rId31"/>
    <p:sldId id="343" r:id="rId32"/>
    <p:sldId id="301" r:id="rId33"/>
    <p:sldId id="347" r:id="rId34"/>
    <p:sldId id="302" r:id="rId35"/>
    <p:sldId id="303" r:id="rId36"/>
    <p:sldId id="304" r:id="rId37"/>
    <p:sldId id="305" r:id="rId38"/>
    <p:sldId id="306" r:id="rId39"/>
    <p:sldId id="344" r:id="rId40"/>
    <p:sldId id="346" r:id="rId41"/>
    <p:sldId id="345" r:id="rId42"/>
    <p:sldId id="307" r:id="rId43"/>
    <p:sldId id="336" r:id="rId44"/>
    <p:sldId id="340" r:id="rId45"/>
    <p:sldId id="280" r:id="rId46"/>
    <p:sldId id="282" r:id="rId47"/>
    <p:sldId id="285" r:id="rId48"/>
    <p:sldId id="286" r:id="rId49"/>
    <p:sldId id="348" r:id="rId50"/>
    <p:sldId id="290" r:id="rId51"/>
    <p:sldId id="349" r:id="rId52"/>
    <p:sldId id="350" r:id="rId53"/>
    <p:sldId id="351" r:id="rId5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99"/>
    <a:srgbClr val="677E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BB97B3-91F7-4153-A99E-569FA737F116}" v="17" dt="2026-10-09T07:03:39.2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33" autoAdjust="0"/>
    <p:restoredTop sz="79617" autoAdjust="0"/>
  </p:normalViewPr>
  <p:slideViewPr>
    <p:cSldViewPr>
      <p:cViewPr varScale="1">
        <p:scale>
          <a:sx n="128" d="100"/>
          <a:sy n="128" d="100"/>
        </p:scale>
        <p:origin x="1568" y="76"/>
      </p:cViewPr>
      <p:guideLst>
        <p:guide orient="horz" pos="225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an Yao" userId="04576d79a7105bad" providerId="LiveId" clId="{A899A3E9-79D5-4F07-BED4-4B0C1B932480}"/>
    <pc:docChg chg="undo custSel addSld delSld modSld">
      <pc:chgData name="Yuan Yao" userId="04576d79a7105bad" providerId="LiveId" clId="{A899A3E9-79D5-4F07-BED4-4B0C1B932480}" dt="2026-10-09T07:03:44.249" v="166" actId="20577"/>
      <pc:docMkLst>
        <pc:docMk/>
      </pc:docMkLst>
      <pc:sldChg chg="add">
        <pc:chgData name="Yuan Yao" userId="04576d79a7105bad" providerId="LiveId" clId="{A899A3E9-79D5-4F07-BED4-4B0C1B932480}" dt="2026-10-09T06:43:24" v="94"/>
        <pc:sldMkLst>
          <pc:docMk/>
          <pc:sldMk cId="3265622810" sldId="280"/>
        </pc:sldMkLst>
      </pc:sldChg>
      <pc:sldChg chg="add">
        <pc:chgData name="Yuan Yao" userId="04576d79a7105bad" providerId="LiveId" clId="{A899A3E9-79D5-4F07-BED4-4B0C1B932480}" dt="2026-10-09T06:43:24" v="94"/>
        <pc:sldMkLst>
          <pc:docMk/>
          <pc:sldMk cId="622953239" sldId="282"/>
        </pc:sldMkLst>
      </pc:sldChg>
      <pc:sldChg chg="add">
        <pc:chgData name="Yuan Yao" userId="04576d79a7105bad" providerId="LiveId" clId="{A899A3E9-79D5-4F07-BED4-4B0C1B932480}" dt="2026-10-09T06:43:24" v="94"/>
        <pc:sldMkLst>
          <pc:docMk/>
          <pc:sldMk cId="174908790" sldId="285"/>
        </pc:sldMkLst>
      </pc:sldChg>
      <pc:sldChg chg="add">
        <pc:chgData name="Yuan Yao" userId="04576d79a7105bad" providerId="LiveId" clId="{A899A3E9-79D5-4F07-BED4-4B0C1B932480}" dt="2026-10-09T06:43:24" v="94"/>
        <pc:sldMkLst>
          <pc:docMk/>
          <pc:sldMk cId="3588196889" sldId="286"/>
        </pc:sldMkLst>
      </pc:sldChg>
      <pc:sldChg chg="add">
        <pc:chgData name="Yuan Yao" userId="04576d79a7105bad" providerId="LiveId" clId="{A899A3E9-79D5-4F07-BED4-4B0C1B932480}" dt="2026-10-09T06:43:24" v="94"/>
        <pc:sldMkLst>
          <pc:docMk/>
          <pc:sldMk cId="3184489079" sldId="290"/>
        </pc:sldMkLst>
      </pc:sldChg>
      <pc:sldChg chg="addSp delSp modSp mod">
        <pc:chgData name="Yuan Yao" userId="04576d79a7105bad" providerId="LiveId" clId="{A899A3E9-79D5-4F07-BED4-4B0C1B932480}" dt="2026-09-22T05:25:06.839" v="93"/>
        <pc:sldMkLst>
          <pc:docMk/>
          <pc:sldMk cId="2736349460" sldId="305"/>
        </pc:sldMkLst>
      </pc:sldChg>
      <pc:sldChg chg="modNotesTx">
        <pc:chgData name="Yuan Yao" userId="04576d79a7105bad" providerId="LiveId" clId="{A899A3E9-79D5-4F07-BED4-4B0C1B932480}" dt="2026-10-09T07:02:30.614" v="163" actId="20577"/>
        <pc:sldMkLst>
          <pc:docMk/>
          <pc:sldMk cId="3440231250" sldId="307"/>
        </pc:sldMkLst>
      </pc:sldChg>
      <pc:sldChg chg="modSp mod">
        <pc:chgData name="Yuan Yao" userId="04576d79a7105bad" providerId="LiveId" clId="{A899A3E9-79D5-4F07-BED4-4B0C1B932480}" dt="2026-09-22T02:58:15.988" v="20" actId="20577"/>
        <pc:sldMkLst>
          <pc:docMk/>
          <pc:sldMk cId="94346793" sldId="316"/>
        </pc:sldMkLst>
        <pc:spChg chg="mod">
          <ac:chgData name="Yuan Yao" userId="04576d79a7105bad" providerId="LiveId" clId="{A899A3E9-79D5-4F07-BED4-4B0C1B932480}" dt="2026-09-22T02:58:15.988" v="20" actId="20577"/>
          <ac:spMkLst>
            <pc:docMk/>
            <pc:sldMk cId="94346793" sldId="316"/>
            <ac:spMk id="3" creationId="{00000000-0000-0000-0000-000000000000}"/>
          </ac:spMkLst>
        </pc:spChg>
      </pc:sldChg>
      <pc:sldChg chg="modNotesTx">
        <pc:chgData name="Yuan Yao" userId="04576d79a7105bad" providerId="LiveId" clId="{A899A3E9-79D5-4F07-BED4-4B0C1B932480}" dt="2026-10-09T07:03:44.249" v="166" actId="20577"/>
        <pc:sldMkLst>
          <pc:docMk/>
          <pc:sldMk cId="3217567796" sldId="336"/>
        </pc:sldMkLst>
      </pc:sldChg>
      <pc:sldChg chg="add">
        <pc:chgData name="Yuan Yao" userId="04576d79a7105bad" providerId="LiveId" clId="{A899A3E9-79D5-4F07-BED4-4B0C1B932480}" dt="2026-09-22T03:03:01.875" v="22"/>
        <pc:sldMkLst>
          <pc:docMk/>
          <pc:sldMk cId="691876029" sldId="342"/>
        </pc:sldMkLst>
      </pc:sldChg>
      <pc:sldChg chg="modSp mod">
        <pc:chgData name="Yuan Yao" userId="04576d79a7105bad" providerId="LiveId" clId="{A899A3E9-79D5-4F07-BED4-4B0C1B932480}" dt="2026-10-09T06:58:21.927" v="105" actId="15"/>
        <pc:sldMkLst>
          <pc:docMk/>
          <pc:sldMk cId="2297173703" sldId="345"/>
        </pc:sldMkLst>
        <pc:spChg chg="mod">
          <ac:chgData name="Yuan Yao" userId="04576d79a7105bad" providerId="LiveId" clId="{A899A3E9-79D5-4F07-BED4-4B0C1B932480}" dt="2026-10-09T06:58:21.927" v="105" actId="15"/>
          <ac:spMkLst>
            <pc:docMk/>
            <pc:sldMk cId="2297173703" sldId="345"/>
            <ac:spMk id="3" creationId="{AB0F14FE-0EF3-4765-81CA-068B8D261E51}"/>
          </ac:spMkLst>
        </pc:spChg>
      </pc:sldChg>
      <pc:sldChg chg="modAnim">
        <pc:chgData name="Yuan Yao" userId="04576d79a7105bad" providerId="LiveId" clId="{A899A3E9-79D5-4F07-BED4-4B0C1B932480}" dt="2026-10-09T06:57:24.489" v="104"/>
        <pc:sldMkLst>
          <pc:docMk/>
          <pc:sldMk cId="3987493926" sldId="346"/>
        </pc:sldMkLst>
      </pc:sldChg>
      <pc:sldChg chg="modSp mod modNotesTx">
        <pc:chgData name="Yuan Yao" userId="04576d79a7105bad" providerId="LiveId" clId="{A899A3E9-79D5-4F07-BED4-4B0C1B932480}" dt="2026-09-22T05:22:09.101" v="90" actId="20577"/>
        <pc:sldMkLst>
          <pc:docMk/>
          <pc:sldMk cId="2989605423" sldId="347"/>
        </pc:sldMkLst>
        <pc:spChg chg="mod">
          <ac:chgData name="Yuan Yao" userId="04576d79a7105bad" providerId="LiveId" clId="{A899A3E9-79D5-4F07-BED4-4B0C1B932480}" dt="2026-09-22T02:57:50.051" v="6" actId="27636"/>
          <ac:spMkLst>
            <pc:docMk/>
            <pc:sldMk cId="2989605423" sldId="347"/>
            <ac:spMk id="3" creationId="{7DA0B9B7-9FF0-454A-83C2-EAE10BC7CC91}"/>
          </ac:spMkLst>
        </pc:spChg>
      </pc:sldChg>
      <pc:sldChg chg="add">
        <pc:chgData name="Yuan Yao" userId="04576d79a7105bad" providerId="LiveId" clId="{A899A3E9-79D5-4F07-BED4-4B0C1B932480}" dt="2026-10-09T06:43:24" v="94"/>
        <pc:sldMkLst>
          <pc:docMk/>
          <pc:sldMk cId="4110206298" sldId="348"/>
        </pc:sldMkLst>
      </pc:sldChg>
      <pc:sldChg chg="add">
        <pc:chgData name="Yuan Yao" userId="04576d79a7105bad" providerId="LiveId" clId="{A899A3E9-79D5-4F07-BED4-4B0C1B932480}" dt="2026-10-09T06:43:24" v="94"/>
        <pc:sldMkLst>
          <pc:docMk/>
          <pc:sldMk cId="2845935397" sldId="349"/>
        </pc:sldMkLst>
      </pc:sldChg>
      <pc:sldChg chg="add">
        <pc:chgData name="Yuan Yao" userId="04576d79a7105bad" providerId="LiveId" clId="{A899A3E9-79D5-4F07-BED4-4B0C1B932480}" dt="2026-10-09T06:43:24" v="94"/>
        <pc:sldMkLst>
          <pc:docMk/>
          <pc:sldMk cId="615272406" sldId="350"/>
        </pc:sldMkLst>
      </pc:sldChg>
      <pc:sldChg chg="add">
        <pc:chgData name="Yuan Yao" userId="04576d79a7105bad" providerId="LiveId" clId="{A899A3E9-79D5-4F07-BED4-4B0C1B932480}" dt="2026-10-09T06:43:24" v="94"/>
        <pc:sldMkLst>
          <pc:docMk/>
          <pc:sldMk cId="4132754867" sldId="35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336E7-F42F-4A2E-9F47-4CAB93D18031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9DC25-1DF3-4044-A1F0-C27348374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799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504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356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数论可以分为初等（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整除理论、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同余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理论等</a:t>
            </a:r>
            <a:r>
              <a:rPr lang="zh-CN" altLang="en-US" dirty="0"/>
              <a:t>）和高等（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代数数论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解析数论等</a:t>
            </a:r>
            <a:r>
              <a:rPr lang="zh-CN" altLang="en-US" dirty="0"/>
              <a:t>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23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14618-CA5C-4CB3-994C-FDD68F872231}" type="slidenum">
              <a:rPr lang="zh-CN" altLang="en-US" smtClean="0"/>
              <a:pPr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23399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408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457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5AD1E80-C8DC-404A-8B07-7A4AE0958E1C}" type="slidenum">
              <a:rPr lang="en-US" altLang="zh-CN" sz="1200">
                <a:latin typeface="Times New Roman" panose="02020603050405020304" pitchFamily="18" charset="0"/>
              </a:rPr>
              <a:pPr/>
              <a:t>20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3385555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14618-CA5C-4CB3-994C-FDD68F872231}" type="slidenum">
              <a:rPr lang="zh-CN" altLang="en-US" smtClean="0"/>
              <a:pPr/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07546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1966</a:t>
            </a:r>
            <a:r>
              <a:rPr lang="zh-CN" altLang="en-US" dirty="0"/>
              <a:t>年发表</a:t>
            </a:r>
            <a:r>
              <a:rPr lang="en-US" altLang="zh-CN" dirty="0"/>
              <a:t>《</a:t>
            </a:r>
            <a:r>
              <a:rPr lang="zh-CN" altLang="en-US" dirty="0"/>
              <a:t>大偶数表为一个素数及一个不超过二个素数的乘积之和</a:t>
            </a:r>
            <a:r>
              <a:rPr lang="en-US" altLang="zh-CN" dirty="0"/>
              <a:t>》</a:t>
            </a:r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14618-CA5C-4CB3-994C-FDD68F872231}" type="slidenum">
              <a:rPr lang="zh-CN" altLang="en-US" smtClean="0"/>
              <a:pPr/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47184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孪生素数猜想：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存在无穷多个素数</a:t>
            </a:r>
            <a:r>
              <a:rPr lang="en-US" altLang="zh-CN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，使得</a:t>
            </a:r>
            <a:r>
              <a:rPr lang="en-US" altLang="zh-CN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 + 2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是素数。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/>
              <a:t>https://www.bilibili.com/video/BV1J54y1D76R?from=search&amp;seid=14379953753271372130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330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114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Gcd</a:t>
            </a:r>
            <a:r>
              <a:rPr lang="en-US" altLang="zh-CN" dirty="0"/>
              <a:t>(91,287)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664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368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线性合成：</a:t>
            </a:r>
            <a:r>
              <a:rPr lang="en-US" altLang="zh-CN" dirty="0" err="1"/>
              <a:t>gcd</a:t>
            </a:r>
            <a:r>
              <a:rPr lang="en-US" altLang="zh-CN" dirty="0"/>
              <a:t>(</a:t>
            </a:r>
            <a:r>
              <a:rPr lang="en-US" altLang="zh-CN" dirty="0" err="1"/>
              <a:t>a,b</a:t>
            </a:r>
            <a:r>
              <a:rPr lang="en-US" altLang="zh-CN" dirty="0"/>
              <a:t>)=d, a=</a:t>
            </a:r>
            <a:r>
              <a:rPr lang="en-US" altLang="zh-CN" dirty="0" err="1"/>
              <a:t>df</a:t>
            </a:r>
            <a:r>
              <a:rPr lang="en-US" altLang="zh-CN" dirty="0"/>
              <a:t>,</a:t>
            </a:r>
            <a:r>
              <a:rPr lang="en-US" altLang="zh-CN" baseline="0" dirty="0"/>
              <a:t> b=dg, (</a:t>
            </a:r>
            <a:r>
              <a:rPr lang="en-US" altLang="zh-CN" baseline="0" dirty="0" err="1"/>
              <a:t>f,g</a:t>
            </a:r>
            <a:r>
              <a:rPr lang="en-US" altLang="zh-CN" baseline="0" dirty="0"/>
              <a:t>)=1, </a:t>
            </a:r>
            <a:r>
              <a:rPr lang="zh-CN" altLang="en-US" baseline="0" dirty="0"/>
              <a:t>于是有</a:t>
            </a:r>
            <a:r>
              <a:rPr lang="en-US" altLang="zh-CN" baseline="0" dirty="0" err="1"/>
              <a:t>s,t</a:t>
            </a:r>
            <a:r>
              <a:rPr lang="zh-CN" altLang="en-US" baseline="0" dirty="0"/>
              <a:t>是的</a:t>
            </a:r>
            <a:r>
              <a:rPr lang="en-US" altLang="zh-CN" baseline="0" dirty="0" err="1"/>
              <a:t>fs+gt</a:t>
            </a:r>
            <a:r>
              <a:rPr lang="en-US" altLang="zh-CN" baseline="0" dirty="0"/>
              <a:t>=1</a:t>
            </a:r>
            <a:r>
              <a:rPr lang="zh-CN" altLang="en-US" baseline="0" dirty="0"/>
              <a:t>，即</a:t>
            </a:r>
            <a:r>
              <a:rPr lang="en-US" altLang="zh-CN" baseline="0" dirty="0" err="1"/>
              <a:t>as+bt</a:t>
            </a:r>
            <a:r>
              <a:rPr lang="en-US" altLang="zh-CN" baseline="0" dirty="0"/>
              <a:t>=d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1453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tiMi</a:t>
            </a:r>
            <a:r>
              <a:rPr lang="zh-CN" altLang="en-US" dirty="0"/>
              <a:t>由</a:t>
            </a:r>
            <a:r>
              <a:rPr lang="zh-CN" altLang="en-US" dirty="0">
                <a:solidFill>
                  <a:srgbClr val="2E2E99"/>
                </a:solidFill>
              </a:rPr>
              <a:t>裴蜀</a:t>
            </a:r>
            <a:r>
              <a:rPr lang="en-US" altLang="zh-CN" dirty="0">
                <a:solidFill>
                  <a:srgbClr val="2E2E99"/>
                </a:solidFill>
              </a:rPr>
              <a:t>(</a:t>
            </a:r>
            <a:r>
              <a:rPr lang="en-US" altLang="zh-CN" dirty="0" err="1">
                <a:solidFill>
                  <a:srgbClr val="2E2E99"/>
                </a:solidFill>
                <a:latin typeface="+mn-ea"/>
              </a:rPr>
              <a:t>Bézout</a:t>
            </a:r>
            <a:r>
              <a:rPr lang="en-US" altLang="zh-CN" dirty="0">
                <a:solidFill>
                  <a:srgbClr val="2E2E99"/>
                </a:solidFill>
              </a:rPr>
              <a:t>)</a:t>
            </a:r>
            <a:r>
              <a:rPr lang="zh-CN" altLang="en-US" dirty="0">
                <a:solidFill>
                  <a:srgbClr val="2E2E99"/>
                </a:solidFill>
              </a:rPr>
              <a:t>定理保证存在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5219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根据</a:t>
            </a:r>
            <a:r>
              <a:rPr lang="zh-CN" altLang="en-US" sz="1200" dirty="0"/>
              <a:t>裴蜀定理，这样的</a:t>
            </a:r>
            <a:r>
              <a:rPr lang="en-US" altLang="zh-CN" sz="1200" dirty="0" err="1"/>
              <a:t>ti</a:t>
            </a:r>
            <a:r>
              <a:rPr lang="zh-CN" altLang="en-US" sz="1200" dirty="0"/>
              <a:t>一定存在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855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如果两两互素不满足怎么办？</a:t>
            </a:r>
            <a:endParaRPr lang="en-US" altLang="zh-CN" dirty="0"/>
          </a:p>
          <a:p>
            <a:r>
              <a:rPr lang="en-US" altLang="zh-CN" sz="1200" b="0" i="0" u="none" strike="noStrike" kern="0" dirty="0" err="1">
                <a:solidFill>
                  <a:srgbClr val="4646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二次同余方程</a:t>
            </a:r>
            <a:r>
              <a:rPr lang="zh-CN" altLang="en-US" sz="1200" b="0" i="0" u="none" strike="noStrike" kern="0" dirty="0">
                <a:solidFill>
                  <a:srgbClr val="4646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？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9286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D2D7B39-3168-4226-81BB-A2CA2D54BEEF}" type="slidenum">
              <a:rPr lang="en-US" altLang="zh-CN" sz="1200">
                <a:latin typeface="Times New Roman" panose="02020603050405020304" pitchFamily="18" charset="0"/>
              </a:rPr>
              <a:pPr/>
              <a:t>35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dirty="0"/>
              <a:t>容斥原理：</a:t>
            </a:r>
            <a:r>
              <a:rPr lang="en-US" altLang="zh-CN" sz="1200" dirty="0">
                <a:latin typeface="+mn-ea"/>
              </a:rPr>
              <a:t>|A</a:t>
            </a:r>
            <a:r>
              <a:rPr lang="en-US" altLang="zh-CN" sz="1200" dirty="0">
                <a:latin typeface="+mn-ea"/>
                <a:sym typeface="Symbol" charset="0"/>
              </a:rPr>
              <a:t>BC|=|A|+|B|+|C|-|AB|-|AC|-|BC|+|ABC|</a:t>
            </a:r>
          </a:p>
        </p:txBody>
      </p:sp>
    </p:spTree>
    <p:extLst>
      <p:ext uri="{BB962C8B-B14F-4D97-AF65-F5344CB8AC3E}">
        <p14:creationId xmlns:p14="http://schemas.microsoft.com/office/powerpoint/2010/main" val="17144275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</a:t>
            </a:r>
            <a:r>
              <a:rPr lang="zh-CN" altLang="en-US" dirty="0"/>
              <a:t>为质因子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14618-CA5C-4CB3-994C-FDD68F872231}" type="slidenum">
              <a:rPr lang="zh-CN" altLang="en-US" smtClean="0"/>
              <a:pPr/>
              <a:t>36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7567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9250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Phi</a:t>
            </a:r>
            <a:r>
              <a:rPr lang="zh-CN" altLang="en-US" dirty="0"/>
              <a:t>（</a:t>
            </a:r>
            <a:r>
              <a:rPr lang="en-US" altLang="zh-CN" dirty="0"/>
              <a:t>10</a:t>
            </a:r>
            <a:r>
              <a:rPr lang="zh-CN" altLang="en-US" dirty="0"/>
              <a:t>）</a:t>
            </a:r>
            <a:r>
              <a:rPr lang="en-US" altLang="zh-CN" dirty="0"/>
              <a:t>=4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8107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假设你改动了前17位中的第 </a:t>
                </a:r>
                <a14:m>
                  <m:oMath xmlns:m="http://schemas.openxmlformats.org/officeDocument/2006/math">
                    <m:r>
                      <a:rPr lang="zh-CN" altLang="en-US" sz="120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𝑖</m:t>
                    </m:r>
                  </m:oMath>
                </a14:m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位，原数字是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，新数字是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𝑖</m:t>
                        </m:r>
                      </m:sub>
                      <m:sup>
                        <m:r>
                          <a:rPr lang="en-US" altLang="zh-CN" sz="1200" i="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，变化量：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Δ</m:t>
                    </m:r>
                    <m:r>
                      <a:rPr lang="en-US" altLang="zh-CN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𝑖</m:t>
                        </m:r>
                      </m:sub>
                      <m:sup>
                        <m:r>
                          <a:rPr lang="en-US" altLang="zh-CN" sz="1200" i="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′</m:t>
                        </m:r>
                      </m:sup>
                    </m:sSubSup>
                    <m:r>
                      <a:rPr lang="zh-CN" altLang="en-US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/>
                  <a:t>。</a:t>
                </a:r>
              </a:p>
              <a:p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因为身份证数字只能是 0~9，所以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Δ</m:t>
                    </m:r>
                  </m:oMath>
                </a14:m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是非零整数，且 </a:t>
                </a:r>
                <a14:m>
                  <m:oMath xmlns:m="http://schemas.openxmlformats.org/officeDocument/2006/math">
                    <m:r>
                      <a:rPr lang="zh-CN" altLang="en-US" sz="1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∣</m:t>
                    </m:r>
                    <m:r>
                      <m:rPr>
                        <m:sty m:val="p"/>
                      </m:rPr>
                      <a:rPr lang="en-US" altLang="zh-CN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Δ</m:t>
                    </m:r>
                    <m:r>
                      <a:rPr lang="en-US" altLang="zh-CN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∣≤9</m:t>
                    </m:r>
                  </m:oMath>
                </a14:m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。</a:t>
                </a:r>
              </a:p>
              <a:p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加权和的变化量是：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Δ</m:t>
                    </m:r>
                    <m:r>
                      <a:rPr lang="zh-CN" altLang="en-US" sz="120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𝑆</m:t>
                    </m:r>
                    <m:r>
                      <a:rPr lang="en-US" altLang="zh-CN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Δ</m:t>
                    </m:r>
                    <m:r>
                      <a:rPr lang="en-US" altLang="zh-CN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×</m:t>
                    </m:r>
                    <m:sSub>
                      <m:sSubPr>
                        <m:ctrlP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endParaRPr lang="zh-CN" altLang="en-US" dirty="0"/>
              </a:p>
              <a:p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我们看它模 11 的结果。权重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都是 1~10 之间的整数，而 11 是素数，所以任何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都不是 11 的倍数，即：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m:rPr>
                        <m:nor/>
                      </m:rPr>
                      <a:rPr lang="zh-CN" altLang="en-US" sz="1200" b="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  </m:t>
                    </m:r>
                    <m:r>
                      <m:rPr>
                        <m:sty m:val="p"/>
                      </m:rPr>
                      <a:rPr lang="en-US" altLang="zh-CN" sz="1200" b="0" i="1" kern="12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mod</m:t>
                    </m:r>
                    <m:r>
                      <a:rPr lang="en-US" altLang="zh-CN" sz="1200" b="0" i="0" kern="12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lang="en-US" altLang="zh-CN" sz="1200" b="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11≠0</m:t>
                    </m:r>
                  </m:oMath>
                </a14:m>
                <a:endParaRPr lang="en-US" altLang="zh-CN" b="0" dirty="0"/>
              </a:p>
              <a:p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同时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Δ</m:t>
                    </m:r>
                  </m:oMath>
                </a14:m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也不可能是 11 的倍数（因为 </a:t>
                </a:r>
                <a14:m>
                  <m:oMath xmlns:m="http://schemas.openxmlformats.org/officeDocument/2006/math">
                    <m:r>
                      <a:rPr lang="zh-CN" altLang="en-US" sz="1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∣</m:t>
                    </m:r>
                    <m:r>
                      <m:rPr>
                        <m:sty m:val="p"/>
                      </m:rPr>
                      <a:rPr lang="en-US" altLang="zh-CN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Δ</m:t>
                    </m:r>
                    <m:r>
                      <a:rPr lang="en-US" altLang="zh-CN" sz="120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∣≤9</m:t>
                    </m:r>
                  </m:oMath>
                </a14:m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）。因此：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Δ</m:t>
                    </m:r>
                    <m:r>
                      <a:rPr lang="zh-CN" altLang="en-US" sz="120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𝑆</m:t>
                    </m:r>
                    <m:r>
                      <m:rPr>
                        <m:nor/>
                      </m:rPr>
                      <a:rPr lang="zh-CN" altLang="en-US" sz="1200" b="0" i="0" kern="120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 </m:t>
                    </m:r>
                    <m:r>
                      <m:rPr>
                        <m:sty m:val="p"/>
                      </m:rPr>
                      <a:rPr lang="en-US" altLang="zh-CN" sz="1200" b="0" i="1" kern="12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mod</m:t>
                    </m:r>
                    <m:r>
                      <m:rPr>
                        <m:nor/>
                      </m:rPr>
                      <a:rPr lang="zh-CN" altLang="en-US" sz="1200" b="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  </m:t>
                    </m:r>
                    <m:r>
                      <a:rPr lang="en-US" altLang="zh-CN" sz="1200" b="0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11≠0</m:t>
                    </m:r>
                  </m:oMath>
                </a14:m>
                <a:endParaRPr lang="en-US" altLang="zh-CN" b="0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假设你改动了前17位中的第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𝑖</a:t>
                </a:r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位，原数字是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𝑎_𝑖</a:t>
                </a:r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，新数字是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𝑎_𝑖^</a:t>
                </a:r>
                <a:r>
                  <a:rPr lang="en-US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′</a:t>
                </a:r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，变化量：</a:t>
                </a:r>
                <a:r>
                  <a:rPr lang="en-US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Δ=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𝑎_𝑖^</a:t>
                </a:r>
                <a:r>
                  <a:rPr lang="en-US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′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−𝑎_𝑖</a:t>
                </a:r>
                <a:r>
                  <a:rPr lang="zh-CN" altLang="en-US" dirty="0"/>
                  <a:t>。</a:t>
                </a:r>
              </a:p>
              <a:p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因为身份证数字只能是 0~9，所以 </a:t>
                </a:r>
                <a:r>
                  <a:rPr lang="en-US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Δ</a:t>
                </a:r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是非零整数，且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∣</a:t>
                </a:r>
                <a:r>
                  <a:rPr lang="en-US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Δ∣≤9</a:t>
                </a:r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。</a:t>
                </a:r>
              </a:p>
              <a:p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加权和的变化量是：</a:t>
                </a:r>
                <a:r>
                  <a:rPr lang="en-US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Δ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𝑆</a:t>
                </a:r>
                <a:r>
                  <a:rPr lang="en-US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=Δ×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𝑊_𝑖</a:t>
                </a:r>
                <a:endParaRPr lang="zh-CN" altLang="en-US" dirty="0"/>
              </a:p>
              <a:p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我们看它模 11 的结果。权重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𝑊_𝑖</a:t>
                </a:r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都是 1~10 之间的整数，而 11 是素数，所以任何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𝑊_𝑖</a:t>
                </a:r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都不是 11 的倍数，即：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𝑊_𝑖</a:t>
                </a:r>
                <a:r>
                  <a:rPr lang="zh-CN" altLang="en-US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 </a:t>
                </a:r>
                <a:r>
                  <a:rPr lang="zh-CN" altLang="en-US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"  </a:t>
                </a:r>
                <a:r>
                  <a:rPr lang="en-US" altLang="zh-CN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" mod </a:t>
                </a:r>
                <a:r>
                  <a:rPr lang="en-US" altLang="zh-CN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11≠0</a:t>
                </a:r>
                <a:endParaRPr lang="en-US" altLang="zh-CN" b="0" dirty="0"/>
              </a:p>
              <a:p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同时 </a:t>
                </a:r>
                <a:r>
                  <a:rPr lang="en-US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Δ</a:t>
                </a:r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也不可能是 11 的倍数（因为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∣</a:t>
                </a:r>
                <a:r>
                  <a:rPr lang="en-US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Δ∣≤9</a:t>
                </a:r>
                <a:r>
                  <a:rPr lang="zh-CN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）。因此：</a:t>
                </a:r>
                <a:r>
                  <a:rPr lang="en-US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Δ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𝑆</a:t>
                </a:r>
                <a:r>
                  <a:rPr lang="zh-CN" altLang="en-US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" </a:t>
                </a:r>
                <a:r>
                  <a:rPr lang="en-US" altLang="zh-CN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" mod</a:t>
                </a:r>
                <a:r>
                  <a:rPr lang="zh-CN" altLang="en-US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"  </a:t>
                </a:r>
                <a:r>
                  <a:rPr lang="en-US" altLang="zh-CN" sz="1200" b="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" 11≠0</a:t>
                </a:r>
                <a:endParaRPr lang="en-US" altLang="zh-CN" b="0" dirty="0"/>
              </a:p>
              <a:p>
                <a:endParaRPr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004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的长度就是密钥长度。实际应用中，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RSA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密钥一般是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1024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位，重要场合则为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2048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位。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切成一块一块，保证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m&lt;n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不一定互质？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0234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Clr>
                <a:schemeClr val="accent2"/>
              </a:buClr>
              <a:buSzPct val="60000"/>
              <a:buFont typeface="Wingdings"/>
              <a:buNone/>
            </a:pPr>
            <a:r>
              <a:rPr lang="en-US" altLang="zh-CN" sz="1200" dirty="0">
                <a:latin typeface="+mn-ea"/>
              </a:rPr>
              <a:t>k</a:t>
            </a:r>
            <a:r>
              <a:rPr lang="zh-CN" altLang="en-US" sz="1200" dirty="0">
                <a:latin typeface="+mn-ea"/>
              </a:rPr>
              <a:t>与</a:t>
            </a:r>
            <a:r>
              <a:rPr lang="en-US" altLang="zh-CN" sz="1200" dirty="0">
                <a:latin typeface="+mn-ea"/>
              </a:rPr>
              <a:t>q</a:t>
            </a:r>
            <a:r>
              <a:rPr lang="zh-CN" altLang="en-US" sz="1200" dirty="0">
                <a:latin typeface="+mn-ea"/>
              </a:rPr>
              <a:t>互质</a:t>
            </a:r>
            <a:r>
              <a:rPr lang="en-US" altLang="zh-CN" sz="1200" dirty="0">
                <a:latin typeface="+mn-ea"/>
              </a:rPr>
              <a:t>: </a:t>
            </a:r>
            <a:r>
              <a:rPr lang="zh-CN" altLang="en-US" sz="1200" dirty="0">
                <a:latin typeface="+mn-ea"/>
              </a:rPr>
              <a:t>明文分成大小不超过</a:t>
            </a:r>
            <a:r>
              <a:rPr lang="en-US" altLang="zh-CN" sz="1200" dirty="0">
                <a:latin typeface="+mn-ea"/>
              </a:rPr>
              <a:t>n</a:t>
            </a:r>
            <a:r>
              <a:rPr lang="zh-CN" altLang="en-US" sz="1200" dirty="0">
                <a:latin typeface="+mn-ea"/>
              </a:rPr>
              <a:t>的子串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785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何为黎曼假说？为什么它如此重要？</a:t>
            </a:r>
          </a:p>
          <a:p>
            <a:r>
              <a:rPr lang="en-US" altLang="zh-CN" dirty="0"/>
              <a:t>https://www.bilibili.com/video/BV15a411h7Y8/?spm_id_from=333.337.search-card.all.click&amp;vd_source=119b7a03b58a14d30c39f386402b429f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2181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fld id="{A9117AD5-6F1E-C647-AD55-9D5142DEE524}" type="slidenum">
              <a:rPr lang="en-US" altLang="zh-CN" sz="1200">
                <a:latin typeface="Times New Roman" charset="0"/>
                <a:ea typeface="黑体" charset="0"/>
                <a:cs typeface="黑体" charset="0"/>
              </a:rPr>
              <a:pPr/>
              <a:t>45</a:t>
            </a:fld>
            <a:endParaRPr lang="en-US" altLang="zh-CN" sz="12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dirty="0">
                <a:latin typeface="+mn-ea"/>
                <a:ea typeface="+mn-ea"/>
                <a:cs typeface="黑体" charset="0"/>
              </a:rPr>
              <a:t>将属于某个集合的元素理解为“具有某种性质”的对象，则属于该集合的补集的元素则是“不具有某种性质”的对象。</a:t>
            </a:r>
          </a:p>
          <a:p>
            <a:pPr eaLnBrk="1" hangingPunct="1"/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注意：有限集合</a:t>
            </a:r>
            <a:endParaRPr kumimoji="0" lang="en-US" dirty="0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8212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fld id="{1D15303A-AF5B-CB4E-B268-1E2A773FC9FE}" type="slidenum">
              <a:rPr lang="en-US" altLang="zh-CN" sz="1200">
                <a:latin typeface="Times New Roman" charset="0"/>
                <a:ea typeface="黑体" charset="0"/>
                <a:cs typeface="黑体" charset="0"/>
              </a:rPr>
              <a:pPr/>
              <a:t>46</a:t>
            </a:fld>
            <a:endParaRPr lang="en-US" altLang="zh-CN" sz="12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3557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fld id="{A60FD088-CF76-8D44-ADA5-5119B9437B03}" type="slidenum">
              <a:rPr lang="en-US" altLang="zh-CN" sz="1200">
                <a:latin typeface="Times New Roman" charset="0"/>
                <a:ea typeface="黑体" charset="0"/>
                <a:cs typeface="黑体" charset="0"/>
              </a:rPr>
              <a:pPr/>
              <a:t>47</a:t>
            </a:fld>
            <a:endParaRPr lang="en-US" altLang="zh-CN" sz="12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9504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fld id="{67A85C2E-3550-5945-8002-0C60B728D0C0}" type="slidenum">
              <a:rPr lang="en-US" altLang="zh-CN" sz="1200">
                <a:latin typeface="Times New Roman" charset="0"/>
                <a:ea typeface="黑体" charset="0"/>
                <a:cs typeface="黑体" charset="0"/>
              </a:rPr>
              <a:pPr/>
              <a:t>48</a:t>
            </a:fld>
            <a:endParaRPr lang="en-US" altLang="zh-CN" sz="12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8238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fld id="{B659B06B-B571-AB44-AF78-E62D8AFB83EC}" type="slidenum">
              <a:rPr lang="en-US" altLang="zh-CN" sz="1200">
                <a:latin typeface="Times New Roman" charset="0"/>
                <a:ea typeface="黑体" charset="0"/>
                <a:cs typeface="黑体" charset="0"/>
              </a:rPr>
              <a:pPr/>
              <a:t>49</a:t>
            </a:fld>
            <a:endParaRPr lang="en-US" altLang="zh-CN" sz="12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4449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fld id="{F24DFCFA-1168-CB49-9385-C37F8B670C10}" type="slidenum">
              <a:rPr lang="en-US" altLang="zh-CN" sz="1200">
                <a:latin typeface="Times New Roman" charset="0"/>
                <a:ea typeface="黑体" charset="0"/>
                <a:cs typeface="黑体" charset="0"/>
              </a:rPr>
              <a:pPr/>
              <a:t>50</a:t>
            </a:fld>
            <a:endParaRPr lang="en-US" altLang="zh-CN" sz="12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4052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fld id="{DB7942B8-8A2A-114A-A41E-821D3809CA3C}" type="slidenum">
              <a:rPr lang="en-US" altLang="zh-CN" sz="1200">
                <a:latin typeface="Times New Roman" charset="0"/>
                <a:ea typeface="黑体" charset="0"/>
                <a:cs typeface="黑体" charset="0"/>
              </a:rPr>
              <a:pPr/>
              <a:t>51</a:t>
            </a:fld>
            <a:endParaRPr lang="en-US" altLang="zh-CN" sz="12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1095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fld id="{35A45A57-42D4-A341-AC40-6F01A556FCD5}" type="slidenum">
              <a:rPr lang="en-US" altLang="zh-CN" sz="1200">
                <a:latin typeface="Times New Roman" charset="0"/>
                <a:ea typeface="黑体" charset="0"/>
                <a:cs typeface="黑体" charset="0"/>
              </a:rPr>
              <a:pPr/>
              <a:t>52</a:t>
            </a:fld>
            <a:endParaRPr lang="en-US" altLang="zh-CN" sz="12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434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fld id="{68E9B840-E72F-D04D-ABBD-7BE9B688E0EF}" type="slidenum">
              <a:rPr lang="en-US" altLang="zh-CN" sz="1200">
                <a:latin typeface="Times New Roman" charset="0"/>
                <a:ea typeface="黑体" charset="0"/>
                <a:cs typeface="黑体" charset="0"/>
              </a:rPr>
              <a:pPr/>
              <a:t>53</a:t>
            </a:fld>
            <a:endParaRPr lang="en-US" altLang="zh-CN" sz="12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en-US" altLang="zh-CN" dirty="0" err="1">
                <a:latin typeface="Times New Roman" charset="0"/>
                <a:ea typeface="黑体" charset="0"/>
                <a:cs typeface="黑体" charset="0"/>
              </a:rPr>
              <a:t>Exp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(x)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的泰勒展开，幂级数</a:t>
            </a:r>
            <a:endParaRPr kumimoji="0" lang="en-US" dirty="0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970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ED9701B-4197-4FE5-B5DA-5416DC1669A5}" type="datetime1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6247-266E-48C6-8B14-289F25875231}" type="datetime1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7" name="矩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BE9-30F8-4EBE-A9C2-AB249A42BA31}" type="datetime1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7E2C2CD-497C-4296-A0B9-87C9C1109BD9}" type="datetime1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5E19621-E3B2-4562-A73B-168B240E71B6}" type="datetime1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CN" altLang="en-US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A16C8-561B-4A8C-9EFE-F6FCC4B46780}" type="datetime1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F784-2C90-4317-995F-7291EE975927}" type="datetime1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36A7-51C4-461E-A63E-A4F97ED44C5C}" type="datetime1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8" name="矩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矩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D3C3FD1-F0F2-4061-8913-C3CEB2D6BA24}" type="datetime1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033A-B298-4829-B013-FB02CFC1E8B2}" type="datetime1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6322D89-321D-4885-89B2-A0E512222A49}" type="datetime1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AAD84-36C3-6C41-A50A-26B509CDB3A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91331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25729-4762-0748-855E-FE707D3965D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8192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  <a:p>
            <a:pPr lvl="1" eaLnBrk="1" latinLnBrk="0" hangingPunct="1"/>
            <a:r>
              <a:rPr kumimoji="0" lang="zh-CN" altLang="en-US" dirty="0"/>
              <a:t>第二级</a:t>
            </a:r>
          </a:p>
          <a:p>
            <a:pPr lvl="2" eaLnBrk="1" latinLnBrk="0" hangingPunct="1"/>
            <a:r>
              <a:rPr kumimoji="0" lang="zh-CN" altLang="en-US" dirty="0"/>
              <a:t>第三级</a:t>
            </a:r>
          </a:p>
          <a:p>
            <a:pPr lvl="3" eaLnBrk="1" latinLnBrk="0" hangingPunct="1"/>
            <a:r>
              <a:rPr kumimoji="0" lang="zh-CN" altLang="en-US" dirty="0"/>
              <a:t>第四级</a:t>
            </a:r>
          </a:p>
          <a:p>
            <a:pPr lvl="4" eaLnBrk="1" latinLnBrk="0" hangingPunct="1"/>
            <a:r>
              <a:rPr kumimoji="0" lang="zh-CN" altLang="en-US" dirty="0"/>
              <a:t>第五级</a:t>
            </a:r>
            <a:endParaRPr kumimoji="0" lang="en-US" dirty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97045A6-C381-463D-A4BA-F030581BD3A5}" type="datetime1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hyperlink" Target="/upload.wikimedia.org/wikipedia/commons/f/f3/EulerPhi100.svg" TargetMode="Externa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0.w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44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7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8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wmf"/><Relationship Id="rId4" Type="http://schemas.openxmlformats.org/officeDocument/2006/relationships/oleObject" Target="../embeddings/oleObject9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png"/><Relationship Id="rId4" Type="http://schemas.openxmlformats.org/officeDocument/2006/relationships/image" Target="../media/image4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数论基础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582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回顾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55576" y="1844824"/>
            <a:ext cx="83884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：什么是集合的基数？</a:t>
            </a:r>
            <a:endParaRPr lang="en-US" altLang="zh-CN" sz="2800" b="1" dirty="0"/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有限集合的基数就是一个自然数，表示集合的元素个数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无限集合中最小的那一个就是自然数集合，它的基数是</a:t>
            </a:r>
            <a:r>
              <a:rPr lang="en-US" altLang="zh-CN" sz="2400" b="1" dirty="0">
                <a:solidFill>
                  <a:srgbClr val="0000CC"/>
                </a:solidFill>
              </a:rPr>
              <a:t>ℵ</a:t>
            </a:r>
            <a:r>
              <a:rPr lang="en-US" altLang="zh-CN" sz="2400" b="1" baseline="-25000" dirty="0">
                <a:solidFill>
                  <a:srgbClr val="0000CC"/>
                </a:solidFill>
              </a:rPr>
              <a:t>0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我们也可以判断一个集合是有限还是无限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：</a:t>
            </a:r>
            <a:r>
              <a:rPr lang="en-US" altLang="zh-CN" sz="2800" b="1" dirty="0"/>
              <a:t>(</a:t>
            </a:r>
            <a:r>
              <a:rPr lang="zh-CN" altLang="en-US" sz="2800" b="1" dirty="0"/>
              <a:t>基数</a:t>
            </a:r>
            <a:r>
              <a:rPr lang="en-US" altLang="zh-CN" sz="2800" b="1" dirty="0"/>
              <a:t>)</a:t>
            </a:r>
            <a:r>
              <a:rPr lang="zh-CN" altLang="en-US" sz="2800" b="1" dirty="0"/>
              <a:t>最大的集合有多大？</a:t>
            </a:r>
            <a:endParaRPr lang="en-US" altLang="zh-CN" sz="2800" b="1" dirty="0"/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实数集比自然数集大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任意集合的幂集比自身大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：如何比较两个</a:t>
            </a:r>
            <a:r>
              <a:rPr lang="en-US" altLang="zh-CN" sz="2800" b="1" dirty="0"/>
              <a:t>(</a:t>
            </a:r>
            <a:r>
              <a:rPr lang="zh-CN" altLang="en-US" sz="2800" b="1" dirty="0"/>
              <a:t>无限</a:t>
            </a:r>
            <a:r>
              <a:rPr lang="en-US" altLang="zh-CN" sz="2800" b="1" dirty="0"/>
              <a:t>)</a:t>
            </a:r>
            <a:r>
              <a:rPr lang="zh-CN" altLang="en-US" sz="2800" b="1" dirty="0"/>
              <a:t>集合的基数？</a:t>
            </a:r>
            <a:endParaRPr lang="en-US" altLang="zh-CN" sz="2800" b="1" dirty="0"/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利用双射函数证明等势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利用</a:t>
            </a:r>
            <a:r>
              <a:rPr lang="en-US" altLang="zh-CN" sz="2400" b="1" dirty="0">
                <a:solidFill>
                  <a:srgbClr val="0000CC"/>
                </a:solidFill>
              </a:rPr>
              <a:t>Bernstein</a:t>
            </a:r>
            <a:r>
              <a:rPr lang="zh-CN" altLang="en-US" sz="2400" b="1" dirty="0">
                <a:solidFill>
                  <a:srgbClr val="0000CC"/>
                </a:solidFill>
              </a:rPr>
              <a:t>定理证明等势</a:t>
            </a:r>
          </a:p>
        </p:txBody>
      </p:sp>
    </p:spTree>
    <p:extLst>
      <p:ext uri="{BB962C8B-B14F-4D97-AF65-F5344CB8AC3E}">
        <p14:creationId xmlns:p14="http://schemas.microsoft.com/office/powerpoint/2010/main" val="3486490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本节提要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755576" y="1844824"/>
            <a:ext cx="7416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：什么是</a:t>
            </a:r>
            <a:r>
              <a:rPr lang="en-US" altLang="zh-CN" sz="3200" b="1" dirty="0"/>
              <a:t>(</a:t>
            </a:r>
            <a:r>
              <a:rPr lang="zh-CN" altLang="en-US" sz="3200" b="1" dirty="0"/>
              <a:t>初等</a:t>
            </a:r>
            <a:r>
              <a:rPr lang="en-US" altLang="zh-CN" sz="3200" b="1" dirty="0"/>
              <a:t>)</a:t>
            </a:r>
            <a:r>
              <a:rPr lang="zh-CN" altLang="en-US" sz="3200" b="1" dirty="0"/>
              <a:t>数论？</a:t>
            </a:r>
            <a:endParaRPr lang="en-US" altLang="zh-CN" sz="3200" b="1" dirty="0"/>
          </a:p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：素数有哪些性质？</a:t>
            </a:r>
            <a:endParaRPr lang="en-US" altLang="zh-CN" sz="3200" b="1" dirty="0"/>
          </a:p>
        </p:txBody>
      </p:sp>
    </p:spTree>
    <p:extLst>
      <p:ext uri="{BB962C8B-B14F-4D97-AF65-F5344CB8AC3E}">
        <p14:creationId xmlns:p14="http://schemas.microsoft.com/office/powerpoint/2010/main" val="13021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现代数论的早期铺垫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772816"/>
            <a:ext cx="7855514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163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什么是数论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043" y="1772816"/>
            <a:ext cx="7400101" cy="387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06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整数集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630688"/>
            <a:ext cx="7938464" cy="443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137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7963"/>
            <a:ext cx="7327900" cy="1036637"/>
          </a:xfrm>
        </p:spPr>
        <p:txBody>
          <a:bodyPr/>
          <a:lstStyle/>
          <a:p>
            <a:pPr eaLnBrk="1" hangingPunct="1"/>
            <a:r>
              <a:rPr lang="zh-CN" altLang="en-US" dirty="0"/>
              <a:t>整数的代数性质</a:t>
            </a:r>
          </a:p>
        </p:txBody>
      </p:sp>
      <p:pic>
        <p:nvPicPr>
          <p:cNvPr id="25603" name="Picture 4" descr="http://image.mathcaptain.com/cms/images/39/properties-of-integ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800"/>
            <a:ext cx="6985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112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7963"/>
            <a:ext cx="7327900" cy="1036637"/>
          </a:xfrm>
        </p:spPr>
        <p:txBody>
          <a:bodyPr/>
          <a:lstStyle/>
          <a:p>
            <a:pPr eaLnBrk="1" hangingPunct="1"/>
            <a:r>
              <a:rPr lang="zh-CN" altLang="en-US" dirty="0"/>
              <a:t>整除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438150" y="1700213"/>
            <a:ext cx="8166100" cy="4537075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对任意整数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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 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我们说</a:t>
            </a:r>
            <a:r>
              <a:rPr kumimoji="0" lang="en-US" altLang="zh-CN" sz="2800" b="1" i="1" dirty="0">
                <a:solidFill>
                  <a:srgbClr val="2E2E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dirty="0">
                <a:solidFill>
                  <a:srgbClr val="2E2E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整除</a:t>
            </a:r>
            <a:r>
              <a:rPr kumimoji="0" lang="en-US" altLang="zh-CN" sz="2800" b="1" i="1" dirty="0">
                <a:solidFill>
                  <a:srgbClr val="2E2E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solidFill>
                  <a:srgbClr val="2E2E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记作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, 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如果存在整数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使得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algn="just" eaLnBrk="1" hangingPunct="1">
              <a:lnSpc>
                <a:spcPct val="110000"/>
              </a:lnSpc>
            </a:pP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设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是整数，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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 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，且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，则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|(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b+c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，则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|(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c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，且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，则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endParaRPr kumimoji="0" lang="en-US" altLang="zh-CN" sz="2100" dirty="0"/>
          </a:p>
        </p:txBody>
      </p:sp>
    </p:spTree>
    <p:extLst>
      <p:ext uri="{BB962C8B-B14F-4D97-AF65-F5344CB8AC3E}">
        <p14:creationId xmlns:p14="http://schemas.microsoft.com/office/powerpoint/2010/main" val="1566707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7963"/>
            <a:ext cx="7327900" cy="1036637"/>
          </a:xfrm>
        </p:spPr>
        <p:txBody>
          <a:bodyPr/>
          <a:lstStyle/>
          <a:p>
            <a:pPr eaLnBrk="1" hangingPunct="1"/>
            <a:r>
              <a:rPr lang="zh-CN" altLang="en-US" dirty="0"/>
              <a:t>余数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772816"/>
            <a:ext cx="7997225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619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7963"/>
            <a:ext cx="7327900" cy="1036637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同余算术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高斯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Gauss)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5" name="Rectangle 3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38472" y="1700808"/>
            <a:ext cx="8454007" cy="4536058"/>
          </a:xfrm>
          <a:blipFill rotWithShape="0">
            <a:blip r:embed="rId2"/>
            <a:stretch>
              <a:fillRect l="-649" t="-1613" r="-1442" b="-3898"/>
            </a:stretch>
          </a:blip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kumimoji="0" lang="zh-CN" altLang="en-US">
                <a:noFill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34078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7963"/>
            <a:ext cx="7327900" cy="1036637"/>
          </a:xfrm>
        </p:spPr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同余算术</a:t>
            </a:r>
            <a:endParaRPr lang="zh-CN" alt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38150" y="1700213"/>
            <a:ext cx="8455025" cy="4537075"/>
          </a:xfrm>
        </p:spPr>
        <p:txBody>
          <a:bodyPr/>
          <a:lstStyle/>
          <a:p>
            <a:pPr algn="just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令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为整数，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</a:t>
            </a:r>
            <a:r>
              <a:rPr kumimoji="0" lang="zh-CN" alt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正整数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，则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algn="just" eaLnBrk="1" hangingPunct="1">
              <a:lnSpc>
                <a:spcPct val="110000"/>
              </a:lnSpc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 dirty="0"/>
              <a:t>模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dirty="0"/>
              <a:t>算术：</a:t>
            </a: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令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zh-CN" sz="2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表示小于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的非负整数集合，定义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800" i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800" i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· </a:t>
            </a:r>
            <a:r>
              <a:rPr lang="en-US" altLang="zh-CN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为模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加法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乘法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+</a:t>
            </a:r>
            <a:r>
              <a:rPr lang="en-US" altLang="zh-CN" sz="29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altLang="zh-CN" sz="29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mod m</a:t>
            </a:r>
          </a:p>
          <a:p>
            <a:pPr lvl="1"/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zh-CN" sz="2900" i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· </a:t>
            </a:r>
            <a:r>
              <a:rPr lang="en-US" altLang="zh-CN" sz="29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altLang="zh-CN" sz="29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en-US" altLang="zh-CN" sz="2900" i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· </a:t>
            </a:r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mod m</a:t>
            </a:r>
          </a:p>
          <a:p>
            <a:pPr algn="just">
              <a:lnSpc>
                <a:spcPct val="110000"/>
              </a:lnSpc>
            </a:pPr>
            <a:endParaRPr kumimoji="0" lang="en-US" altLang="zh-CN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947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本节提要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755576" y="1844824"/>
            <a:ext cx="741682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：什么是</a:t>
            </a:r>
            <a:r>
              <a:rPr lang="en-US" altLang="zh-CN" sz="3200" b="1" dirty="0"/>
              <a:t>(</a:t>
            </a:r>
            <a:r>
              <a:rPr lang="zh-CN" altLang="en-US" sz="3200" b="1" dirty="0"/>
              <a:t>初等</a:t>
            </a:r>
            <a:r>
              <a:rPr lang="en-US" altLang="zh-CN" sz="3200" b="1" dirty="0"/>
              <a:t>)</a:t>
            </a:r>
            <a:r>
              <a:rPr lang="zh-CN" altLang="en-US" sz="3200" b="1" dirty="0"/>
              <a:t>数论？</a:t>
            </a:r>
            <a:endParaRPr lang="en-US" altLang="zh-CN" sz="3200" b="1" dirty="0"/>
          </a:p>
          <a:p>
            <a:r>
              <a:rPr lang="en-US" altLang="zh-CN" sz="2800" b="1" dirty="0">
                <a:solidFill>
                  <a:srgbClr val="2E2E99"/>
                </a:solidFill>
              </a:rPr>
              <a:t>- </a:t>
            </a:r>
            <a:r>
              <a:rPr lang="zh-CN" altLang="en-US" sz="2800" b="1" dirty="0">
                <a:solidFill>
                  <a:srgbClr val="2E2E99"/>
                </a:solidFill>
              </a:rPr>
              <a:t>研究整数的性质：整除、余数、同余算术</a:t>
            </a:r>
            <a:endParaRPr lang="en-US" altLang="zh-CN" sz="2800" b="1" dirty="0">
              <a:solidFill>
                <a:srgbClr val="2E2E99"/>
              </a:solidFill>
            </a:endParaRPr>
          </a:p>
          <a:p>
            <a:r>
              <a:rPr lang="zh-CN" altLang="en-US" sz="3200" b="1" dirty="0">
                <a:solidFill>
                  <a:srgbClr val="FF0000"/>
                </a:solidFill>
              </a:rPr>
              <a:t>问题</a:t>
            </a:r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：素数有哪些性质？</a:t>
            </a:r>
            <a:endParaRPr lang="en-US" altLang="zh-CN" sz="3200" b="1" dirty="0"/>
          </a:p>
        </p:txBody>
      </p:sp>
    </p:spTree>
    <p:extLst>
      <p:ext uri="{BB962C8B-B14F-4D97-AF65-F5344CB8AC3E}">
        <p14:creationId xmlns:p14="http://schemas.microsoft.com/office/powerpoint/2010/main" val="2494375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7963"/>
            <a:ext cx="7327900" cy="1036637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素数（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438150" y="1700213"/>
            <a:ext cx="8455025" cy="4824412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大于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的正整数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称为</a:t>
            </a:r>
            <a:r>
              <a:rPr kumimoji="0" lang="zh-CN" alt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素数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，如果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仅有的正因子是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。大于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又不是素数的正整数称为</a:t>
            </a:r>
            <a:r>
              <a:rPr kumimoji="0" lang="zh-CN" alt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合数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正整数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是合数 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iff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. 1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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且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| n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算术基本定理：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每个大于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的正整数都可以唯一地写为一个素数或者若干个素数的乘积，其中素数因子以非递减序出现。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1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2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4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4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k</a:t>
            </a:r>
            <a:endParaRPr kumimoji="0" lang="en-US" altLang="zh-CN" sz="2400" b="1" baseline="30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素数举例：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 3, 5, 7, 11, 13, 17, 19, …</a:t>
            </a: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合数举例：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100=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999= 3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37, 1024= 2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10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</p:txBody>
      </p:sp>
    </p:spTree>
    <p:extLst>
      <p:ext uri="{BB962C8B-B14F-4D97-AF65-F5344CB8AC3E}">
        <p14:creationId xmlns:p14="http://schemas.microsoft.com/office/powerpoint/2010/main" val="3852529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算术基本定理的证明</a:t>
            </a:r>
            <a:r>
              <a:rPr lang="en-US" altLang="zh-CN" dirty="0"/>
              <a:t>(</a:t>
            </a:r>
            <a:r>
              <a:rPr lang="zh-CN" altLang="en-US" dirty="0"/>
              <a:t>存在性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大于</a:t>
            </a:r>
            <a:r>
              <a:rPr lang="en-US" altLang="zh-CN" dirty="0"/>
              <a:t>1</a:t>
            </a:r>
            <a:r>
              <a:rPr lang="zh-CN" altLang="en-US" dirty="0"/>
              <a:t>的自然数必可写成素数之积	</a:t>
            </a:r>
          </a:p>
          <a:p>
            <a:r>
              <a:rPr lang="zh-CN" altLang="en-US" dirty="0"/>
              <a:t>用反证法：</a:t>
            </a:r>
            <a:endParaRPr lang="en-US" altLang="zh-CN" dirty="0"/>
          </a:p>
          <a:p>
            <a:pPr lvl="1" algn="just"/>
            <a:r>
              <a:rPr lang="zh-CN" altLang="en-US" dirty="0"/>
              <a:t>假设存在大于</a:t>
            </a:r>
            <a:r>
              <a:rPr lang="en-US" altLang="zh-CN" dirty="0"/>
              <a:t>1</a:t>
            </a:r>
            <a:r>
              <a:rPr lang="zh-CN" altLang="en-US" dirty="0"/>
              <a:t>的自然数不能写成质数的乘积，把最小的那个称为</a:t>
            </a:r>
            <a:r>
              <a:rPr lang="en-US" altLang="zh-CN" dirty="0"/>
              <a:t>n</a:t>
            </a:r>
            <a:r>
              <a:rPr lang="zh-CN" altLang="en-US" dirty="0"/>
              <a:t>。</a:t>
            </a:r>
          </a:p>
          <a:p>
            <a:pPr lvl="1" algn="just"/>
            <a:r>
              <a:rPr lang="zh-CN" altLang="en-US" dirty="0"/>
              <a:t>大于</a:t>
            </a:r>
            <a:r>
              <a:rPr lang="en-US" altLang="zh-CN" dirty="0"/>
              <a:t>1</a:t>
            </a:r>
            <a:r>
              <a:rPr lang="zh-CN" altLang="en-US" dirty="0"/>
              <a:t>的自然数可以根据其可除性（是否能表示成两个不是自身的自然数的乘积）分成</a:t>
            </a:r>
            <a:r>
              <a:rPr lang="en-US" altLang="zh-CN" dirty="0"/>
              <a:t>2</a:t>
            </a:r>
            <a:r>
              <a:rPr lang="zh-CN" altLang="en-US" dirty="0"/>
              <a:t>类：质数、合数。</a:t>
            </a:r>
            <a:endParaRPr lang="en-US" altLang="zh-CN" dirty="0"/>
          </a:p>
          <a:p>
            <a:pPr lvl="1" algn="just"/>
            <a:r>
              <a:rPr lang="en-US" altLang="zh-CN" dirty="0"/>
              <a:t>n</a:t>
            </a:r>
            <a:r>
              <a:rPr lang="zh-CN" altLang="en-US" dirty="0"/>
              <a:t>不是质数：质数</a:t>
            </a:r>
            <a:r>
              <a:rPr lang="en-US" altLang="zh-CN" dirty="0"/>
              <a:t>p</a:t>
            </a:r>
            <a:r>
              <a:rPr lang="zh-CN" altLang="en-US" dirty="0"/>
              <a:t>可以写成质数乘积：</a:t>
            </a:r>
            <a:r>
              <a:rPr lang="en-US" altLang="zh-CN" dirty="0"/>
              <a:t>p=p</a:t>
            </a:r>
            <a:r>
              <a:rPr lang="zh-CN" altLang="en-US" dirty="0"/>
              <a:t>，这与假设不相符合。</a:t>
            </a:r>
            <a:endParaRPr lang="en-US" altLang="zh-CN" dirty="0"/>
          </a:p>
          <a:p>
            <a:pPr lvl="1" algn="just"/>
            <a:r>
              <a:rPr lang="en-US" altLang="zh-CN" dirty="0"/>
              <a:t>n</a:t>
            </a:r>
            <a:r>
              <a:rPr lang="zh-CN" altLang="en-US" dirty="0"/>
              <a:t>只能是合数：每个合数都可以分解成两个严格小于自身而大于</a:t>
            </a:r>
            <a:r>
              <a:rPr lang="en-US" altLang="zh-CN" dirty="0"/>
              <a:t>1</a:t>
            </a:r>
            <a:r>
              <a:rPr lang="zh-CN" altLang="en-US" dirty="0"/>
              <a:t>的自然数的积。设</a:t>
            </a:r>
            <a:r>
              <a:rPr lang="en-US" altLang="zh-CN" dirty="0"/>
              <a:t>n = a </a:t>
            </a:r>
            <a:r>
              <a:rPr lang="zh-CN" altLang="en-US" dirty="0"/>
              <a:t>*</a:t>
            </a:r>
            <a:r>
              <a:rPr lang="en-US" altLang="zh-CN" dirty="0"/>
              <a:t> b</a:t>
            </a:r>
            <a:r>
              <a:rPr lang="zh-CN" altLang="en-US" dirty="0"/>
              <a:t>，其中 </a:t>
            </a:r>
            <a:r>
              <a:rPr lang="en-US" altLang="zh-CN" dirty="0"/>
              <a:t>a </a:t>
            </a:r>
            <a:r>
              <a:rPr lang="zh-CN" altLang="en-US" dirty="0"/>
              <a:t>和 </a:t>
            </a:r>
            <a:r>
              <a:rPr lang="en-US" altLang="zh-CN" dirty="0"/>
              <a:t>b </a:t>
            </a:r>
            <a:r>
              <a:rPr lang="zh-CN" altLang="en-US" dirty="0"/>
              <a:t>都是介于</a:t>
            </a:r>
            <a:r>
              <a:rPr lang="en-US" altLang="zh-CN" dirty="0"/>
              <a:t>1</a:t>
            </a:r>
            <a:r>
              <a:rPr lang="zh-CN" altLang="en-US" dirty="0"/>
              <a:t>和</a:t>
            </a:r>
            <a:r>
              <a:rPr lang="en-US" altLang="zh-CN" dirty="0"/>
              <a:t>n</a:t>
            </a:r>
            <a:r>
              <a:rPr lang="zh-CN" altLang="en-US" dirty="0"/>
              <a:t>之间的自然数，因此，按照</a:t>
            </a:r>
            <a:r>
              <a:rPr lang="en-US" altLang="zh-CN" dirty="0"/>
              <a:t>n</a:t>
            </a:r>
            <a:r>
              <a:rPr lang="zh-CN" altLang="en-US" dirty="0"/>
              <a:t>的定义，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b</a:t>
            </a:r>
            <a:r>
              <a:rPr lang="zh-CN" altLang="en-US" dirty="0"/>
              <a:t>都可以写成质数的乘积。从而</a:t>
            </a:r>
            <a:r>
              <a:rPr lang="en-US" altLang="zh-CN" dirty="0"/>
              <a:t>n = a </a:t>
            </a:r>
            <a:r>
              <a:rPr lang="zh-CN" altLang="en-US" dirty="0"/>
              <a:t>*</a:t>
            </a:r>
            <a:r>
              <a:rPr lang="en-US" altLang="zh-CN" dirty="0"/>
              <a:t> b</a:t>
            </a:r>
            <a:r>
              <a:rPr lang="zh-CN" altLang="en-US" dirty="0"/>
              <a:t>也可以写成质数的乘积。由此产生矛盾。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9646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算术基本定理的证明</a:t>
            </a:r>
            <a:r>
              <a:rPr lang="en-US" altLang="zh-CN" dirty="0"/>
              <a:t>(</a:t>
            </a:r>
            <a:r>
              <a:rPr lang="zh-CN" altLang="en-US" dirty="0"/>
              <a:t>唯一性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/>
              <a:t>引理：若质数</a:t>
            </a:r>
            <a:r>
              <a:rPr lang="en-US" altLang="zh-CN" dirty="0" err="1"/>
              <a:t>p|ab</a:t>
            </a:r>
            <a:r>
              <a:rPr lang="zh-CN" altLang="en-US" dirty="0"/>
              <a:t>，则不是 </a:t>
            </a:r>
            <a:r>
              <a:rPr lang="en-US" altLang="zh-CN" dirty="0" err="1"/>
              <a:t>p|a</a:t>
            </a:r>
            <a:r>
              <a:rPr lang="zh-CN" altLang="en-US" dirty="0"/>
              <a:t>，就是</a:t>
            </a:r>
            <a:r>
              <a:rPr lang="en-US" altLang="zh-CN" dirty="0" err="1"/>
              <a:t>p|b</a:t>
            </a:r>
            <a:r>
              <a:rPr lang="zh-CN" altLang="en-US" dirty="0"/>
              <a:t>。</a:t>
            </a:r>
          </a:p>
          <a:p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证明：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(1)</a:t>
            </a:r>
            <a:r>
              <a:rPr lang="zh-CN" altLang="en-US" dirty="0"/>
              <a:t>若</a:t>
            </a:r>
            <a:r>
              <a:rPr lang="en-US" altLang="zh-CN" dirty="0" err="1"/>
              <a:t>p|a</a:t>
            </a:r>
            <a:r>
              <a:rPr lang="en-US" altLang="zh-CN" dirty="0"/>
              <a:t> </a:t>
            </a:r>
            <a:r>
              <a:rPr lang="zh-CN" altLang="en-US" dirty="0"/>
              <a:t>则证明完毕。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(2)</a:t>
            </a:r>
            <a:r>
              <a:rPr lang="zh-CN" altLang="en-US" dirty="0"/>
              <a:t>若非</a:t>
            </a:r>
            <a:r>
              <a:rPr lang="en-US" altLang="zh-CN" dirty="0" err="1"/>
              <a:t>p|a</a:t>
            </a:r>
            <a:r>
              <a:rPr lang="zh-CN" altLang="en-US" dirty="0"/>
              <a:t>，那么两者的最大公约数为</a:t>
            </a:r>
            <a:r>
              <a:rPr lang="en-US" altLang="zh-CN" dirty="0"/>
              <a:t>1</a:t>
            </a:r>
            <a:r>
              <a:rPr lang="zh-CN" altLang="en-US" dirty="0"/>
              <a:t>。根据</a:t>
            </a:r>
            <a:r>
              <a:rPr lang="zh-CN" altLang="en-US" dirty="0">
                <a:solidFill>
                  <a:srgbClr val="2E2E99"/>
                </a:solidFill>
              </a:rPr>
              <a:t>裴蜀</a:t>
            </a:r>
            <a:r>
              <a:rPr lang="en-US" altLang="zh-CN" dirty="0">
                <a:solidFill>
                  <a:srgbClr val="2E2E99"/>
                </a:solidFill>
              </a:rPr>
              <a:t>(</a:t>
            </a:r>
            <a:r>
              <a:rPr lang="en-US" altLang="zh-CN" dirty="0" err="1">
                <a:solidFill>
                  <a:srgbClr val="2E2E99"/>
                </a:solidFill>
                <a:latin typeface="+mn-ea"/>
              </a:rPr>
              <a:t>Bézout</a:t>
            </a:r>
            <a:r>
              <a:rPr lang="en-US" altLang="zh-CN" dirty="0">
                <a:solidFill>
                  <a:srgbClr val="2E2E99"/>
                </a:solidFill>
              </a:rPr>
              <a:t>)</a:t>
            </a:r>
            <a:r>
              <a:rPr lang="zh-CN" altLang="en-US" dirty="0">
                <a:solidFill>
                  <a:srgbClr val="2E2E99"/>
                </a:solidFill>
              </a:rPr>
              <a:t>定理</a:t>
            </a:r>
            <a:r>
              <a:rPr lang="zh-CN" altLang="en-US" dirty="0"/>
              <a:t>，存在</a:t>
            </a:r>
            <a:r>
              <a:rPr lang="en-US" altLang="zh-CN" dirty="0"/>
              <a:t>(m, n) </a:t>
            </a:r>
            <a:r>
              <a:rPr lang="zh-CN" altLang="en-US" dirty="0"/>
              <a:t>使得</a:t>
            </a:r>
            <a:r>
              <a:rPr lang="en-US" altLang="zh-CN" dirty="0"/>
              <a:t>ma + np =1</a:t>
            </a:r>
            <a:r>
              <a:rPr lang="zh-CN" altLang="en-US" dirty="0"/>
              <a:t>。于是</a:t>
            </a:r>
            <a:r>
              <a:rPr lang="en-US" altLang="zh-CN" dirty="0"/>
              <a:t>b = b(ma + np) = </a:t>
            </a:r>
            <a:r>
              <a:rPr lang="en-US" altLang="zh-CN" dirty="0" err="1"/>
              <a:t>abm</a:t>
            </a:r>
            <a:r>
              <a:rPr lang="en-US" altLang="zh-CN" dirty="0"/>
              <a:t> + </a:t>
            </a:r>
            <a:r>
              <a:rPr lang="en-US" altLang="zh-CN" dirty="0" err="1"/>
              <a:t>bnp</a:t>
            </a:r>
            <a:r>
              <a:rPr lang="zh-CN" altLang="en-US" dirty="0"/>
              <a:t>。 由于</a:t>
            </a:r>
            <a:r>
              <a:rPr lang="en-US" altLang="zh-CN" dirty="0" err="1"/>
              <a:t>p|ab</a:t>
            </a:r>
            <a:r>
              <a:rPr lang="zh-CN" altLang="en-US" dirty="0"/>
              <a:t>，上式右边两项都可以被</a:t>
            </a:r>
            <a:r>
              <a:rPr lang="en-US" altLang="zh-CN" dirty="0"/>
              <a:t>p</a:t>
            </a:r>
            <a:r>
              <a:rPr lang="zh-CN" altLang="en-US" dirty="0"/>
              <a:t>整除。所以</a:t>
            </a:r>
            <a:r>
              <a:rPr lang="en-US" altLang="zh-CN" dirty="0" err="1"/>
              <a:t>p|b</a:t>
            </a:r>
            <a:r>
              <a:rPr lang="zh-CN" altLang="en-US" dirty="0"/>
              <a:t>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0889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算术基本定理的证明</a:t>
            </a:r>
            <a:r>
              <a:rPr lang="en-US" altLang="zh-CN" dirty="0"/>
              <a:t>(</a:t>
            </a:r>
            <a:r>
              <a:rPr lang="zh-CN" altLang="en-US" dirty="0"/>
              <a:t>唯一性</a:t>
            </a:r>
            <a:r>
              <a:rPr lang="en-US" altLang="zh-CN" dirty="0"/>
              <a:t>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12648" y="1600200"/>
                <a:ext cx="8153400" cy="470912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zh-CN" altLang="en-US" dirty="0"/>
                  <a:t>再用反证法：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假设有些大于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的自然数可以以多于一种的方式写成多个质数的乘积，那么假设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是其中最小的一个。</a:t>
                </a:r>
              </a:p>
              <a:p>
                <a:pPr lvl="1"/>
                <a:r>
                  <a:rPr lang="zh-CN" altLang="en-US" dirty="0"/>
                  <a:t>首先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不是质数。将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用两种方法写出：</a:t>
                </a:r>
                <a:endParaRPr lang="en-US" altLang="zh-CN" dirty="0"/>
              </a:p>
              <a:p>
                <a:pPr lvl="2"/>
                <a14:m>
                  <m:oMath xmlns:m="http://schemas.openxmlformats.org/officeDocument/2006/math">
                    <m:r>
                      <a:rPr lang="en-US" altLang="zh-CN" b="1" i="1" dirty="0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altLang="zh-CN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b="1" i="0" dirty="0">
                    <a:latin typeface="+mj-lt"/>
                  </a:rPr>
                  <a:t>=</a:t>
                </a:r>
                <a14:m>
                  <m:oMath xmlns:m="http://schemas.openxmlformats.org/officeDocument/2006/math">
                    <m:r>
                      <a:rPr lang="en-US" altLang="zh-CN" b="1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b="1" i="1" dirty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b="1" i="1" dirty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altLang="zh-CN" b="1" i="1" dirty="0" smtClean="0">
                        <a:latin typeface="Cambria Math" panose="02040503050406030204" pitchFamily="18" charset="0"/>
                      </a:rPr>
                      <m:t>∗…∗</m:t>
                    </m:r>
                    <m:sSub>
                      <m:sSubPr>
                        <m:ctrlPr>
                          <a:rPr lang="en-US" altLang="zh-CN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lvl="2"/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100" dirty="0"/>
                  <a:t>=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∗…∗</m:t>
                    </m:r>
                    <m:sSub>
                      <m:sSubPr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根据引理，质数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dirty="0"/>
                  <a:t>|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∗…∗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</m:oMath>
                </a14:m>
                <a:r>
                  <a:rPr lang="zh-CN" altLang="en-US" dirty="0"/>
                  <a:t>，所以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zh-CN" altLang="en-US" dirty="0"/>
                  <a:t>中有一个能被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dirty="0"/>
                  <a:t>整除，不妨设为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dirty="0"/>
                  <a:t>。但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dirty="0"/>
                  <a:t>也是质数，因此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dirty="0"/>
                  <a:t>。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所以，比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小的正整数</a:t>
                </a:r>
                <a:r>
                  <a:rPr lang="en-US" altLang="zh-CN" dirty="0"/>
                  <a:t>n'=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∗…∗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lang="zh-CN" altLang="en-US" dirty="0"/>
                  <a:t>也可以写成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∗…∗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</m:oMath>
                </a14:m>
                <a:r>
                  <a:rPr lang="zh-CN" altLang="en-US" dirty="0"/>
                  <a:t>。这与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的最小性矛盾！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12648" y="1600200"/>
                <a:ext cx="8153400" cy="4709120"/>
              </a:xfrm>
              <a:blipFill>
                <a:blip r:embed="rId2"/>
                <a:stretch>
                  <a:fillRect l="-449" t="-2073" r="-25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0941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梅森素数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612775" y="1710233"/>
            <a:ext cx="8153400" cy="4275734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0986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例：</a:t>
            </a:r>
            <a:r>
              <a:rPr lang="en-US" altLang="zh-CN" dirty="0"/>
              <a:t>n</a:t>
            </a:r>
            <a:r>
              <a:rPr lang="zh-CN" altLang="en-US" dirty="0"/>
              <a:t>是合数，则</a:t>
            </a:r>
            <a:r>
              <a:rPr lang="en-US" altLang="zh-CN" dirty="0"/>
              <a:t>M</a:t>
            </a:r>
            <a:r>
              <a:rPr lang="en-US" altLang="zh-CN" baseline="-25000" dirty="0"/>
              <a:t>n</a:t>
            </a:r>
            <a:r>
              <a:rPr lang="zh-CN" altLang="en-US" dirty="0"/>
              <a:t>也是合数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844824"/>
            <a:ext cx="7371428" cy="3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8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梅森素数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前四个梅森素数</a:t>
            </a:r>
            <a:r>
              <a:rPr lang="en-US" altLang="zh-CN" dirty="0"/>
              <a:t>M2</a:t>
            </a:r>
            <a:r>
              <a:rPr lang="zh-CN" altLang="en-US" dirty="0"/>
              <a:t>、</a:t>
            </a:r>
            <a:r>
              <a:rPr lang="en-US" altLang="zh-CN" dirty="0"/>
              <a:t>M3</a:t>
            </a:r>
            <a:r>
              <a:rPr lang="zh-CN" altLang="en-US" dirty="0"/>
              <a:t>、</a:t>
            </a:r>
            <a:r>
              <a:rPr lang="en-US" altLang="zh-CN" dirty="0"/>
              <a:t>M5</a:t>
            </a:r>
            <a:r>
              <a:rPr lang="zh-CN" altLang="en-US" dirty="0"/>
              <a:t>、</a:t>
            </a:r>
            <a:r>
              <a:rPr lang="en-US" altLang="zh-CN" dirty="0"/>
              <a:t>M7</a:t>
            </a:r>
            <a:r>
              <a:rPr lang="zh-CN" altLang="en-US" dirty="0"/>
              <a:t>在公元前就已经知道</a:t>
            </a:r>
            <a:endParaRPr lang="en-US" altLang="zh-CN" dirty="0"/>
          </a:p>
          <a:p>
            <a:r>
              <a:rPr lang="zh-CN" altLang="en-US" dirty="0"/>
              <a:t>前</a:t>
            </a:r>
            <a:r>
              <a:rPr lang="en-US" altLang="zh-CN" dirty="0"/>
              <a:t>12</a:t>
            </a:r>
            <a:r>
              <a:rPr lang="zh-CN" altLang="en-US" dirty="0"/>
              <a:t>个梅森素数在手算时代发现</a:t>
            </a:r>
            <a:endParaRPr lang="en-US" altLang="zh-CN" dirty="0"/>
          </a:p>
          <a:p>
            <a:r>
              <a:rPr lang="en-US" altLang="zh-CN" dirty="0"/>
              <a:t>1952-1996</a:t>
            </a:r>
            <a:r>
              <a:rPr lang="zh-CN" altLang="en-US" dirty="0"/>
              <a:t>年发现了前</a:t>
            </a:r>
            <a:r>
              <a:rPr lang="en-US" altLang="zh-CN" dirty="0"/>
              <a:t>34</a:t>
            </a:r>
            <a:r>
              <a:rPr lang="zh-CN" altLang="en-US" dirty="0"/>
              <a:t>个梅森素数</a:t>
            </a:r>
            <a:endParaRPr lang="en-US" altLang="zh-CN" dirty="0"/>
          </a:p>
          <a:p>
            <a:r>
              <a:rPr lang="zh-CN" altLang="en-US" dirty="0"/>
              <a:t>往后的梅森素数都是由因特网梅森素数大搜索（</a:t>
            </a:r>
            <a:r>
              <a:rPr lang="en-US" altLang="zh-CN" dirty="0"/>
              <a:t>GIMPS</a:t>
            </a:r>
            <a:r>
              <a:rPr lang="zh-CN" altLang="en-US" dirty="0"/>
              <a:t>）分布式计算项目发现</a:t>
            </a:r>
            <a:endParaRPr lang="en-US" altLang="zh-CN" dirty="0"/>
          </a:p>
          <a:p>
            <a:r>
              <a:rPr lang="zh-CN" altLang="en-US" dirty="0"/>
              <a:t>目前，</a:t>
            </a:r>
            <a:r>
              <a:rPr lang="en-US" altLang="zh-CN" dirty="0"/>
              <a:t>2018</a:t>
            </a:r>
            <a:r>
              <a:rPr lang="zh-CN" altLang="en-US" dirty="0"/>
              <a:t>年</a:t>
            </a:r>
            <a:r>
              <a:rPr lang="en-US" altLang="zh-CN" dirty="0"/>
              <a:t>12</a:t>
            </a:r>
            <a:r>
              <a:rPr lang="zh-CN" altLang="en-US" dirty="0"/>
              <a:t>月发现第</a:t>
            </a:r>
            <a:r>
              <a:rPr lang="en-US" altLang="zh-CN" dirty="0"/>
              <a:t>51</a:t>
            </a:r>
            <a:r>
              <a:rPr lang="zh-CN" altLang="en-US" dirty="0"/>
              <a:t>个：</a:t>
            </a:r>
            <a:r>
              <a:rPr lang="en-US" altLang="zh-CN" i="1" dirty="0"/>
              <a:t>M</a:t>
            </a:r>
            <a:r>
              <a:rPr lang="en-US" altLang="zh-CN" baseline="-25000" dirty="0"/>
              <a:t>82589933</a:t>
            </a:r>
            <a:r>
              <a:rPr lang="zh-CN" altLang="en-US" baseline="-25000" dirty="0"/>
              <a:t>；</a:t>
            </a:r>
            <a:r>
              <a:rPr lang="en-US" altLang="zh-CN" dirty="0"/>
              <a:t>2024</a:t>
            </a:r>
            <a:r>
              <a:rPr lang="zh-CN" altLang="en-US" dirty="0"/>
              <a:t>年</a:t>
            </a:r>
            <a:r>
              <a:rPr lang="en-US" altLang="zh-CN" dirty="0"/>
              <a:t>10</a:t>
            </a:r>
            <a:r>
              <a:rPr lang="zh-CN" altLang="en-US" dirty="0"/>
              <a:t>月发现第</a:t>
            </a:r>
            <a:r>
              <a:rPr lang="en-US" altLang="zh-CN" dirty="0"/>
              <a:t>52</a:t>
            </a:r>
            <a:r>
              <a:rPr lang="zh-CN" altLang="en-US" dirty="0"/>
              <a:t>个：</a:t>
            </a:r>
            <a:r>
              <a:rPr lang="en-US" altLang="zh-CN" i="1" dirty="0"/>
              <a:t>M</a:t>
            </a:r>
            <a:r>
              <a:rPr lang="en-US" altLang="zh-CN" baseline="-25000" dirty="0"/>
              <a:t>136279841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346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573222" y="196057"/>
            <a:ext cx="8424863" cy="100965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zh-CN" alt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埃拉托色尼</a:t>
            </a: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筛选法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(Eratosthenes, </a:t>
            </a:r>
            <a:r>
              <a:rPr lang="pl-PL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BC276–195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174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229600" cy="936625"/>
          </a:xfrm>
        </p:spPr>
        <p:txBody>
          <a:bodyPr/>
          <a:lstStyle/>
          <a:p>
            <a:pPr eaLnBrk="1" hangingPunct="1"/>
            <a:r>
              <a:rPr kumimoji="0"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用</a:t>
            </a:r>
            <a:r>
              <a:rPr kumimoji="0" lang="zh-CN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筛选法</a:t>
            </a:r>
            <a:r>
              <a:rPr kumimoji="0"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求质数</a:t>
            </a:r>
            <a:r>
              <a:rPr kumimoji="0" lang="zh-CN" altLang="en-US" sz="2000" b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（以</a:t>
            </a:r>
            <a:r>
              <a:rPr kumimoji="0" lang="en-US" altLang="zh-CN" sz="2000" b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kumimoji="0" lang="zh-CN" altLang="en-US" sz="2000" b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以内的为例）</a:t>
            </a:r>
          </a:p>
        </p:txBody>
      </p:sp>
      <p:sp>
        <p:nvSpPr>
          <p:cNvPr id="31747" name="Text Box 5" descr="新闻纸"/>
          <p:cNvSpPr txBox="1">
            <a:spLocks noChangeArrowheads="1"/>
          </p:cNvSpPr>
          <p:nvPr/>
        </p:nvSpPr>
        <p:spPr bwMode="auto">
          <a:xfrm>
            <a:off x="682625" y="3054350"/>
            <a:ext cx="8280400" cy="3667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1800" b="1"/>
              <a:t>2  3  4  5  6  7  8  9  10  11  12  13  14  15  16  17  18  19  20  21  22  23  24  25</a:t>
            </a:r>
          </a:p>
        </p:txBody>
      </p:sp>
      <p:sp>
        <p:nvSpPr>
          <p:cNvPr id="54278" name="Text Box 6" descr="新闻纸"/>
          <p:cNvSpPr txBox="1">
            <a:spLocks noChangeArrowheads="1"/>
          </p:cNvSpPr>
          <p:nvPr/>
        </p:nvSpPr>
        <p:spPr bwMode="auto">
          <a:xfrm>
            <a:off x="250825" y="3933825"/>
            <a:ext cx="8716963" cy="3667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1800" b="1" dirty="0"/>
              <a:t> [2]  2  3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4</a:t>
            </a:r>
            <a:r>
              <a:rPr kumimoji="0" lang="en-US" altLang="zh-CN" sz="1800" b="1" dirty="0"/>
              <a:t>  5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6 </a:t>
            </a:r>
            <a:r>
              <a:rPr kumimoji="0" lang="en-US" altLang="zh-CN" sz="1800" b="1" dirty="0"/>
              <a:t> 7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8</a:t>
            </a:r>
            <a:r>
              <a:rPr kumimoji="0" lang="en-US" altLang="zh-CN" sz="1800" b="1" dirty="0"/>
              <a:t>  9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10</a:t>
            </a:r>
            <a:r>
              <a:rPr kumimoji="0" lang="en-US" altLang="zh-CN" sz="1800" b="1" dirty="0"/>
              <a:t>  11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12</a:t>
            </a:r>
            <a:r>
              <a:rPr kumimoji="0" lang="en-US" altLang="zh-CN" sz="1800" b="1" dirty="0"/>
              <a:t>  13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14 </a:t>
            </a:r>
            <a:r>
              <a:rPr kumimoji="0" lang="en-US" altLang="zh-CN" sz="1800" b="1" dirty="0"/>
              <a:t> 15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16 </a:t>
            </a:r>
            <a:r>
              <a:rPr kumimoji="0" lang="en-US" altLang="zh-CN" sz="1800" b="1" dirty="0"/>
              <a:t> 17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18  </a:t>
            </a:r>
            <a:r>
              <a:rPr kumimoji="0" lang="en-US" altLang="zh-CN" sz="1800" b="1" dirty="0"/>
              <a:t>19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20</a:t>
            </a:r>
            <a:r>
              <a:rPr kumimoji="0" lang="en-US" altLang="zh-CN" sz="1800" b="1" dirty="0"/>
              <a:t>  21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22</a:t>
            </a:r>
            <a:r>
              <a:rPr kumimoji="0" lang="en-US" altLang="zh-CN" sz="1800" b="1" dirty="0"/>
              <a:t>  23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24</a:t>
            </a:r>
            <a:r>
              <a:rPr kumimoji="0" lang="en-US" altLang="zh-CN" sz="1800" b="1" dirty="0"/>
              <a:t>  25</a:t>
            </a:r>
          </a:p>
        </p:txBody>
      </p:sp>
      <p:sp>
        <p:nvSpPr>
          <p:cNvPr id="54279" name="Text Box 7" descr="新闻纸"/>
          <p:cNvSpPr txBox="1">
            <a:spLocks noChangeArrowheads="1"/>
          </p:cNvSpPr>
          <p:nvPr/>
        </p:nvSpPr>
        <p:spPr bwMode="auto">
          <a:xfrm>
            <a:off x="250825" y="4711700"/>
            <a:ext cx="8716963" cy="3667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1800" b="1"/>
              <a:t> [3]  2  3  </a:t>
            </a:r>
            <a:r>
              <a:rPr kumimoji="0" lang="en-US" altLang="zh-CN" sz="1800" b="1">
                <a:solidFill>
                  <a:srgbClr val="B2B2B2"/>
                </a:solidFill>
              </a:rPr>
              <a:t>4</a:t>
            </a:r>
            <a:r>
              <a:rPr kumimoji="0" lang="en-US" altLang="zh-CN" sz="1800" b="1"/>
              <a:t>  5  </a:t>
            </a:r>
            <a:r>
              <a:rPr kumimoji="0" lang="en-US" altLang="zh-CN" sz="1800" b="1">
                <a:solidFill>
                  <a:srgbClr val="B2B2B2"/>
                </a:solidFill>
              </a:rPr>
              <a:t>6 </a:t>
            </a:r>
            <a:r>
              <a:rPr kumimoji="0" lang="en-US" altLang="zh-CN" sz="1800" b="1"/>
              <a:t> 7  </a:t>
            </a:r>
            <a:r>
              <a:rPr kumimoji="0" lang="en-US" altLang="zh-CN" sz="1800" b="1">
                <a:solidFill>
                  <a:srgbClr val="B2B2B2"/>
                </a:solidFill>
              </a:rPr>
              <a:t>8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9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10</a:t>
            </a:r>
            <a:r>
              <a:rPr kumimoji="0" lang="en-US" altLang="zh-CN" sz="1800" b="1"/>
              <a:t>  11  </a:t>
            </a:r>
            <a:r>
              <a:rPr kumimoji="0" lang="en-US" altLang="zh-CN" sz="1800" b="1">
                <a:solidFill>
                  <a:srgbClr val="B2B2B2"/>
                </a:solidFill>
              </a:rPr>
              <a:t>12</a:t>
            </a:r>
            <a:r>
              <a:rPr kumimoji="0" lang="en-US" altLang="zh-CN" sz="1800" b="1"/>
              <a:t>  13  </a:t>
            </a:r>
            <a:r>
              <a:rPr kumimoji="0" lang="en-US" altLang="zh-CN" sz="1800" b="1">
                <a:solidFill>
                  <a:srgbClr val="B2B2B2"/>
                </a:solidFill>
              </a:rPr>
              <a:t>14 </a:t>
            </a:r>
            <a:r>
              <a:rPr kumimoji="0" lang="en-US" altLang="zh-CN" sz="1800" b="1"/>
              <a:t> </a:t>
            </a:r>
            <a:r>
              <a:rPr kumimoji="0" lang="en-US" altLang="zh-CN" sz="1800" b="1">
                <a:solidFill>
                  <a:srgbClr val="B2B2B2"/>
                </a:solidFill>
              </a:rPr>
              <a:t>15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16 </a:t>
            </a:r>
            <a:r>
              <a:rPr kumimoji="0" lang="en-US" altLang="zh-CN" sz="1800" b="1"/>
              <a:t> 17  </a:t>
            </a:r>
            <a:r>
              <a:rPr kumimoji="0" lang="en-US" altLang="zh-CN" sz="1800" b="1">
                <a:solidFill>
                  <a:srgbClr val="B2B2B2"/>
                </a:solidFill>
              </a:rPr>
              <a:t>18  </a:t>
            </a:r>
            <a:r>
              <a:rPr kumimoji="0" lang="en-US" altLang="zh-CN" sz="1800" b="1"/>
              <a:t>19  </a:t>
            </a:r>
            <a:r>
              <a:rPr kumimoji="0" lang="en-US" altLang="zh-CN" sz="1800" b="1">
                <a:solidFill>
                  <a:srgbClr val="B2B2B2"/>
                </a:solidFill>
              </a:rPr>
              <a:t>20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21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22</a:t>
            </a:r>
            <a:r>
              <a:rPr kumimoji="0" lang="en-US" altLang="zh-CN" sz="1800" b="1"/>
              <a:t>  23  </a:t>
            </a:r>
            <a:r>
              <a:rPr kumimoji="0" lang="en-US" altLang="zh-CN" sz="1800" b="1">
                <a:solidFill>
                  <a:srgbClr val="B2B2B2"/>
                </a:solidFill>
              </a:rPr>
              <a:t>24</a:t>
            </a:r>
            <a:r>
              <a:rPr kumimoji="0" lang="en-US" altLang="zh-CN" sz="1800" b="1"/>
              <a:t>  25</a:t>
            </a:r>
          </a:p>
        </p:txBody>
      </p:sp>
      <p:sp>
        <p:nvSpPr>
          <p:cNvPr id="54280" name="Text Box 8" descr="新闻纸"/>
          <p:cNvSpPr txBox="1">
            <a:spLocks noChangeArrowheads="1"/>
          </p:cNvSpPr>
          <p:nvPr/>
        </p:nvSpPr>
        <p:spPr bwMode="auto">
          <a:xfrm>
            <a:off x="236538" y="5507038"/>
            <a:ext cx="8716962" cy="36671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1800" b="1"/>
              <a:t> [5]  2  3  </a:t>
            </a:r>
            <a:r>
              <a:rPr kumimoji="0" lang="en-US" altLang="zh-CN" sz="1800" b="1">
                <a:solidFill>
                  <a:srgbClr val="B2B2B2"/>
                </a:solidFill>
              </a:rPr>
              <a:t>4</a:t>
            </a:r>
            <a:r>
              <a:rPr kumimoji="0" lang="en-US" altLang="zh-CN" sz="1800" b="1"/>
              <a:t>  5  </a:t>
            </a:r>
            <a:r>
              <a:rPr kumimoji="0" lang="en-US" altLang="zh-CN" sz="1800" b="1">
                <a:solidFill>
                  <a:srgbClr val="B2B2B2"/>
                </a:solidFill>
              </a:rPr>
              <a:t>6 </a:t>
            </a:r>
            <a:r>
              <a:rPr kumimoji="0" lang="en-US" altLang="zh-CN" sz="1800" b="1"/>
              <a:t> 7  </a:t>
            </a:r>
            <a:r>
              <a:rPr kumimoji="0" lang="en-US" altLang="zh-CN" sz="1800" b="1">
                <a:solidFill>
                  <a:srgbClr val="B2B2B2"/>
                </a:solidFill>
              </a:rPr>
              <a:t>8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9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10</a:t>
            </a:r>
            <a:r>
              <a:rPr kumimoji="0" lang="en-US" altLang="zh-CN" sz="1800" b="1"/>
              <a:t>  11  </a:t>
            </a:r>
            <a:r>
              <a:rPr kumimoji="0" lang="en-US" altLang="zh-CN" sz="1800" b="1">
                <a:solidFill>
                  <a:srgbClr val="B2B2B2"/>
                </a:solidFill>
              </a:rPr>
              <a:t>12</a:t>
            </a:r>
            <a:r>
              <a:rPr kumimoji="0" lang="en-US" altLang="zh-CN" sz="1800" b="1"/>
              <a:t>  13  </a:t>
            </a:r>
            <a:r>
              <a:rPr kumimoji="0" lang="en-US" altLang="zh-CN" sz="1800" b="1">
                <a:solidFill>
                  <a:srgbClr val="B2B2B2"/>
                </a:solidFill>
              </a:rPr>
              <a:t>14 </a:t>
            </a:r>
            <a:r>
              <a:rPr kumimoji="0" lang="en-US" altLang="zh-CN" sz="1800" b="1"/>
              <a:t> </a:t>
            </a:r>
            <a:r>
              <a:rPr kumimoji="0" lang="en-US" altLang="zh-CN" sz="1800" b="1">
                <a:solidFill>
                  <a:srgbClr val="B2B2B2"/>
                </a:solidFill>
              </a:rPr>
              <a:t>15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16 </a:t>
            </a:r>
            <a:r>
              <a:rPr kumimoji="0" lang="en-US" altLang="zh-CN" sz="1800" b="1"/>
              <a:t> 17  </a:t>
            </a:r>
            <a:r>
              <a:rPr kumimoji="0" lang="en-US" altLang="zh-CN" sz="1800" b="1">
                <a:solidFill>
                  <a:srgbClr val="B2B2B2"/>
                </a:solidFill>
              </a:rPr>
              <a:t>18  </a:t>
            </a:r>
            <a:r>
              <a:rPr kumimoji="0" lang="en-US" altLang="zh-CN" sz="1800" b="1"/>
              <a:t>19  </a:t>
            </a:r>
            <a:r>
              <a:rPr kumimoji="0" lang="en-US" altLang="zh-CN" sz="1800" b="1">
                <a:solidFill>
                  <a:srgbClr val="B2B2B2"/>
                </a:solidFill>
              </a:rPr>
              <a:t>20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21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22</a:t>
            </a:r>
            <a:r>
              <a:rPr kumimoji="0" lang="en-US" altLang="zh-CN" sz="1800" b="1"/>
              <a:t>  23  </a:t>
            </a:r>
            <a:r>
              <a:rPr kumimoji="0" lang="en-US" altLang="zh-CN" sz="1800" b="1">
                <a:solidFill>
                  <a:srgbClr val="B2B2B2"/>
                </a:solidFill>
              </a:rPr>
              <a:t>24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76070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8" grpId="0" animBg="1"/>
      <p:bldP spid="54279" grpId="0" animBg="1"/>
      <p:bldP spid="5428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327900" cy="1036637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素数的性质</a:t>
            </a:r>
          </a:p>
        </p:txBody>
      </p:sp>
      <p:sp>
        <p:nvSpPr>
          <p:cNvPr id="18435" name="Rectangle 3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38150" y="1700213"/>
            <a:ext cx="8455025" cy="4824412"/>
          </a:xfrm>
          <a:blipFill rotWithShape="0">
            <a:blip r:embed="rId3"/>
            <a:stretch>
              <a:fillRect l="-649" t="-1643"/>
            </a:stretch>
          </a:blip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r>
              <a:rPr kumimoji="0" lang="zh-CN" altLang="en-US">
                <a:noFill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47762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327900" cy="1036637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素数的性质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38150" y="1628775"/>
            <a:ext cx="8597900" cy="4895850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任意给定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，存在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个成等差级数的素数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陶哲轩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格林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2004)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举例：当</a:t>
            </a: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K=3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时，我们有</a:t>
            </a: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3, 7, 11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kumimoji="0"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endParaRPr kumimoji="0"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任一大于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的偶数都可以写成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个素数之和？</a:t>
            </a: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1+1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（哥德巴赫猜想，</a:t>
            </a: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1742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0"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1+2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（陈景润证明，</a:t>
            </a: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1966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0"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素数的分布？</a:t>
            </a: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无穷多个“特殊形式的素数”，比如：搜寻尽可能大的梅森素数。</a:t>
            </a:r>
            <a:endParaRPr kumimoji="0"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素数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定理：不超过</a:t>
            </a:r>
            <a:r>
              <a:rPr kumimoji="0"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的素数有多少个？接近于</a:t>
            </a:r>
            <a:r>
              <a:rPr kumimoji="0"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ln </a:t>
            </a:r>
            <a:r>
              <a:rPr kumimoji="0"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充分大时）</a:t>
            </a:r>
            <a:endParaRPr kumimoji="0"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819" name="Picture 2" descr="http://upload.wikimedia.org/wikipedia/commons/thumb/7/72/Tao_terence_download_2.jpg/1280px-Tao_terence_download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492375"/>
            <a:ext cx="18383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 descr="http://pic.baike.soso.com/p/20130514/20130514192211-81486458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933825"/>
            <a:ext cx="191452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32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张益唐 与 孪生素数猜想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22" y="1628800"/>
            <a:ext cx="6336704" cy="3561613"/>
          </a:xfrm>
        </p:spPr>
      </p:pic>
      <p:sp>
        <p:nvSpPr>
          <p:cNvPr id="5" name="矩形 4"/>
          <p:cNvSpPr/>
          <p:nvPr/>
        </p:nvSpPr>
        <p:spPr>
          <a:xfrm>
            <a:off x="6878926" y="252802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庾信平生最萧瑟，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暮年诗赋动江关</a:t>
            </a:r>
          </a:p>
        </p:txBody>
      </p:sp>
      <p:sp>
        <p:nvSpPr>
          <p:cNvPr id="6" name="矩形 5"/>
          <p:cNvSpPr/>
          <p:nvPr/>
        </p:nvSpPr>
        <p:spPr>
          <a:xfrm>
            <a:off x="6981872" y="1813466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生于</a:t>
            </a:r>
            <a:r>
              <a:rPr lang="en-US" altLang="zh-CN" dirty="0"/>
              <a:t>1955-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5888045"/>
            <a:ext cx="4998830" cy="60151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42222" y="5364451"/>
            <a:ext cx="64812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222222"/>
                </a:solidFill>
                <a:latin typeface="Arial" panose="020B0604020202020204" pitchFamily="34" charset="0"/>
              </a:rPr>
              <a:t>2013</a:t>
            </a:r>
            <a:r>
              <a:rPr lang="zh-CN" altLang="en-US" sz="2400" b="1" dirty="0">
                <a:solidFill>
                  <a:srgbClr val="222222"/>
                </a:solidFill>
                <a:latin typeface="Arial" panose="020B0604020202020204" pitchFamily="34" charset="0"/>
              </a:rPr>
              <a:t>：存在无穷多个素数对相差都小于</a:t>
            </a:r>
            <a:r>
              <a:rPr lang="en-US" altLang="zh-CN" sz="2400" b="1" dirty="0">
                <a:solidFill>
                  <a:srgbClr val="222222"/>
                </a:solidFill>
                <a:latin typeface="Arial" panose="020B0604020202020204" pitchFamily="34" charset="0"/>
              </a:rPr>
              <a:t>7000</a:t>
            </a:r>
            <a:r>
              <a:rPr lang="zh-CN" altLang="en-US" sz="2400" b="1" dirty="0">
                <a:solidFill>
                  <a:srgbClr val="222222"/>
                </a:solidFill>
                <a:latin typeface="Arial" panose="020B0604020202020204" pitchFamily="34" charset="0"/>
              </a:rPr>
              <a:t>万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55402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327900" cy="1036637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最大公约数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38150" y="1700213"/>
            <a:ext cx="8455025" cy="4824412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能整除两个（正）整数的最大正整数称为这两个正整数的最大公约数。记法：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{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N</a:t>
            </a:r>
            <a:r>
              <a:rPr kumimoji="0" lang="en-US" altLang="zh-CN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|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},  </a:t>
            </a:r>
            <a:r>
              <a:rPr kumimoji="0"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0 </a:t>
            </a:r>
            <a:r>
              <a:rPr kumimoji="0"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或者</a:t>
            </a:r>
            <a:r>
              <a:rPr kumimoji="0"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0</a:t>
            </a:r>
            <a:endParaRPr kumimoji="0" lang="en-US" altLang="zh-CN" sz="2400" b="1" i="1" dirty="0">
              <a:solidFill>
                <a:srgbClr val="FF0000"/>
              </a:solidFill>
              <a:latin typeface="Cambria Math" panose="020405030504060302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我们称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是互素的，如果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  <a:p>
            <a:pPr algn="just" eaLnBrk="1" hangingPunct="1">
              <a:lnSpc>
                <a:spcPct val="110000"/>
              </a:lnSpc>
            </a:pP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1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2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k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1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2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k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则 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1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2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k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=min {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}</a:t>
            </a:r>
            <a:endParaRPr kumimoji="0" lang="en-US" altLang="zh-CN" sz="2800" b="1" baseline="30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72894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最大公约数的性质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612775" y="1752288"/>
            <a:ext cx="8153400" cy="4191623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0975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605631" y="188640"/>
            <a:ext cx="8075613" cy="1036637"/>
          </a:xfrm>
        </p:spPr>
        <p:txBody>
          <a:bodyPr>
            <a:noAutofit/>
          </a:bodyPr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欧几里德算法（求最大公约数）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44525" y="4149725"/>
            <a:ext cx="3998913" cy="1938338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// </a:t>
            </a:r>
            <a:r>
              <a:rPr kumimoji="0"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不全为</a:t>
            </a:r>
            <a:r>
              <a:rPr kumimoji="0"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kumimoji="0"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的自然数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≠ 0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t :=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:=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:= t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6867" name="Rectangle 1"/>
          <p:cNvSpPr>
            <a:spLocks noChangeArrowheads="1"/>
          </p:cNvSpPr>
          <p:nvPr/>
        </p:nvSpPr>
        <p:spPr bwMode="auto">
          <a:xfrm>
            <a:off x="2517775" y="1628775"/>
            <a:ext cx="3441700" cy="2246313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//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0,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0  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≠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b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:=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else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:=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787900" y="4149725"/>
            <a:ext cx="3744913" cy="1630363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//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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0,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&gt;0  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710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28342A-F747-4F26-B407-5F86BC04C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欧几里得与</a:t>
            </a:r>
            <a:r>
              <a:rPr lang="en-US" altLang="zh-CN" dirty="0"/>
              <a:t>《</a:t>
            </a:r>
            <a:r>
              <a:rPr lang="zh-CN" altLang="en-US" dirty="0"/>
              <a:t>几何原本</a:t>
            </a:r>
            <a:r>
              <a:rPr lang="en-US" altLang="zh-CN" dirty="0"/>
              <a:t>》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374FBE-B55A-4C2B-B305-8E4A41BB41F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33000"/>
              </a:lnSpc>
              <a:defRPr/>
            </a:pPr>
            <a:r>
              <a:rPr lang="zh-CN" altLang="en-US" sz="3200" dirty="0">
                <a:solidFill>
                  <a:srgbClr val="080808"/>
                </a:solidFill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人物与著作：欧几里得被誉为“几何之父”，其</a:t>
            </a:r>
            <a:r>
              <a:rPr lang="en-US" altLang="zh-CN" sz="3200" dirty="0">
                <a:solidFill>
                  <a:srgbClr val="080808"/>
                </a:solidFill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3200" dirty="0">
                <a:solidFill>
                  <a:srgbClr val="080808"/>
                </a:solidFill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几何原本</a:t>
            </a:r>
            <a:r>
              <a:rPr lang="en-US" altLang="zh-CN" sz="3200" dirty="0">
                <a:solidFill>
                  <a:srgbClr val="080808"/>
                </a:solidFill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3200" dirty="0">
                <a:solidFill>
                  <a:srgbClr val="080808"/>
                </a:solidFill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不仅构建了几何学体系，更系统阐述了数论的基础理论。</a:t>
            </a:r>
            <a:endParaRPr lang="en-US" altLang="zh-CN" sz="3200" dirty="0">
              <a:solidFill>
                <a:srgbClr val="080808"/>
              </a:solidFill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1" algn="just">
              <a:lnSpc>
                <a:spcPct val="133000"/>
              </a:lnSpc>
              <a:defRPr/>
            </a:pPr>
            <a:endParaRPr lang="en-US" altLang="zh-CN" sz="2900" dirty="0">
              <a:solidFill>
                <a:srgbClr val="080808"/>
              </a:solidFill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33000"/>
              </a:lnSpc>
              <a:defRPr/>
            </a:pPr>
            <a:r>
              <a:rPr lang="zh-CN" altLang="en-US" sz="3200" dirty="0">
                <a:solidFill>
                  <a:srgbClr val="080808"/>
                </a:solidFill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算法起源：书中首次记载了求两个整数最大公因数的方法，欧几里得算法（辗转相除法），是算法史上的里程碑。 </a:t>
            </a:r>
            <a:endParaRPr lang="en-US" altLang="zh-CN" sz="3200" dirty="0">
              <a:solidFill>
                <a:srgbClr val="080808"/>
              </a:solidFill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1" algn="just">
              <a:lnSpc>
                <a:spcPct val="133000"/>
              </a:lnSpc>
              <a:defRPr/>
            </a:pPr>
            <a:endParaRPr lang="en-US" altLang="zh-CN" sz="2900" dirty="0">
              <a:solidFill>
                <a:srgbClr val="080808"/>
              </a:solidFill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33000"/>
              </a:lnSpc>
              <a:defRPr/>
            </a:pPr>
            <a:r>
              <a:rPr lang="zh-CN" altLang="en-US" sz="3200" dirty="0">
                <a:solidFill>
                  <a:srgbClr val="080808"/>
                </a:solidFill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思想内核：作为人类最早被明确分析的算法之一，它通过“问题分解”将复杂计算转化为简单的迭代步骤，体现了递归思想。 </a:t>
            </a:r>
            <a:endParaRPr lang="en-US" altLang="zh-CN" sz="3200" dirty="0">
              <a:solidFill>
                <a:srgbClr val="080808"/>
              </a:solidFill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1" algn="just">
              <a:lnSpc>
                <a:spcPct val="133000"/>
              </a:lnSpc>
              <a:defRPr/>
            </a:pPr>
            <a:endParaRPr lang="en-US" altLang="zh-CN" sz="2900" dirty="0">
              <a:solidFill>
                <a:srgbClr val="080808"/>
              </a:solidFill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BB5F16-6C49-4C62-B8CE-87FD9AE2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918760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327900" cy="1036637"/>
          </a:xfrm>
        </p:spPr>
        <p:txBody>
          <a:bodyPr/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最大公约数的性质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（续）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38150" y="1700213"/>
            <a:ext cx="8455025" cy="4824412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一定是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的线性组合，即：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	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Z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tb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52936"/>
            <a:ext cx="8547646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75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327900" cy="1036637"/>
          </a:xfrm>
        </p:spPr>
        <p:txBody>
          <a:bodyPr/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最大公约数的性质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（续）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38150" y="1700213"/>
            <a:ext cx="8455025" cy="4824412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一定是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的线性组合，即：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	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Z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tb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zh-CN" altLang="en-US" sz="2800" dirty="0"/>
              <a:t>裴蜀</a:t>
            </a:r>
            <a:r>
              <a:rPr lang="en-US" altLang="zh-CN" sz="2800" dirty="0"/>
              <a:t>(</a:t>
            </a:r>
            <a:r>
              <a:rPr lang="en-US" altLang="zh-CN" sz="2800" dirty="0" err="1">
                <a:latin typeface="+mn-ea"/>
              </a:rPr>
              <a:t>Bézout</a:t>
            </a:r>
            <a:r>
              <a:rPr lang="en-US" altLang="zh-CN" sz="2800" dirty="0"/>
              <a:t>)</a:t>
            </a:r>
            <a:r>
              <a:rPr lang="zh-CN" altLang="en-US" sz="2800" dirty="0"/>
              <a:t>定理：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非零整数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是互素的 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iff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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Z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tb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必要性显然。</a:t>
            </a: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以下证明其充分性。假设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Z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tb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</a:t>
            </a:r>
          </a:p>
          <a:p>
            <a:pPr lvl="2" algn="just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假设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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Z.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 algn="just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我们有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tb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 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即 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tb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 </a:t>
            </a:r>
          </a:p>
          <a:p>
            <a:pPr lvl="2" algn="just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因此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 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即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)=1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26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72" y="1516836"/>
            <a:ext cx="8499348" cy="42836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48" y="5883812"/>
            <a:ext cx="8766048" cy="77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2605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D70E0C-4A30-4D60-B700-2CF7D6C75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F275C9A-D36C-4682-879F-657EA712CD07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zh-CN" altLang="en-US" sz="3800" dirty="0"/>
                  <a:t>若 𝑎</a:t>
                </a:r>
                <a:r>
                  <a:rPr lang="en-US" altLang="zh-CN" sz="3800" dirty="0"/>
                  <a:t>, </a:t>
                </a:r>
                <a:r>
                  <a:rPr lang="zh-CN" altLang="en-US" sz="3800" dirty="0"/>
                  <a:t>𝑏 全不为 </a:t>
                </a:r>
                <a:r>
                  <a:rPr lang="en-US" altLang="zh-CN" sz="3800" dirty="0"/>
                  <a:t>0</a:t>
                </a:r>
                <a:r>
                  <a:rPr lang="zh-CN" altLang="en-US" sz="3800" dirty="0"/>
                  <a:t>，则 </a:t>
                </a:r>
                <a:r>
                  <a:rPr lang="en-US" altLang="zh-CN" sz="3800" dirty="0" err="1"/>
                  <a:t>gcd</a:t>
                </a:r>
                <a:r>
                  <a:rPr lang="en-US" altLang="zh-CN" sz="3800" dirty="0"/>
                  <a:t>⁡(</a:t>
                </a:r>
                <a:r>
                  <a:rPr lang="zh-CN" altLang="en-US" sz="3800" dirty="0"/>
                  <a:t>𝑎</a:t>
                </a:r>
                <a:r>
                  <a:rPr lang="en-US" altLang="zh-CN" sz="3800" dirty="0"/>
                  <a:t>, </a:t>
                </a:r>
                <a:r>
                  <a:rPr lang="zh-CN" altLang="en-US" sz="3800" dirty="0"/>
                  <a:t>𝑏</a:t>
                </a:r>
                <a:r>
                  <a:rPr lang="en-US" altLang="zh-CN" sz="3800" dirty="0"/>
                  <a:t>) · lcm(</a:t>
                </a:r>
                <a:r>
                  <a:rPr lang="zh-CN" altLang="en-US" sz="3800" dirty="0"/>
                  <a:t>𝑎</a:t>
                </a:r>
                <a:r>
                  <a:rPr lang="en-US" altLang="zh-CN" sz="3800" dirty="0"/>
                  <a:t>, </a:t>
                </a:r>
                <a:r>
                  <a:rPr lang="zh-CN" altLang="en-US" sz="3800" dirty="0"/>
                  <a:t>𝑏</a:t>
                </a:r>
                <a:r>
                  <a:rPr lang="en-US" altLang="zh-CN" sz="3800" dirty="0"/>
                  <a:t>) = |</a:t>
                </a:r>
                <a:r>
                  <a:rPr lang="zh-CN" altLang="en-US" sz="3800" dirty="0"/>
                  <a:t>𝑎𝑏</a:t>
                </a:r>
                <a:r>
                  <a:rPr lang="en-US" altLang="zh-CN" sz="3800" dirty="0"/>
                  <a:t>|</a:t>
                </a:r>
                <a:endParaRPr lang="zh-CN" altLang="en-US" sz="3800" dirty="0"/>
              </a:p>
              <a:p>
                <a:endParaRPr lang="en-US" altLang="zh-CN" dirty="0"/>
              </a:p>
              <a:p>
                <a:pPr>
                  <a:lnSpc>
                    <a:spcPct val="125000"/>
                  </a:lnSpc>
                </a:pPr>
                <a:r>
                  <a:rPr lang="zh-CN" altLang="en-US" sz="3200" dirty="0"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证明：</a:t>
                </a:r>
                <a:endParaRPr lang="en-US" altLang="zh-CN" sz="3200" dirty="0">
                  <a:latin typeface="+mn-ea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marL="0" indent="0">
                  <a:lnSpc>
                    <a:spcPct val="117000"/>
                  </a:lnSpc>
                  <a:buNone/>
                </a:pPr>
                <a:r>
                  <a:rPr lang="en-US" altLang="zh-CN" sz="3200" dirty="0">
                    <a:solidFill>
                      <a:srgbClr val="323232"/>
                    </a:solidFill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     设 </a:t>
                </a:r>
                <a14:m>
                  <m:oMath xmlns:m="http://schemas.openxmlformats.org/officeDocument/2006/math"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cs typeface="微软雅黑" panose="020B0503020204020204" pitchFamily="34" charset="-122"/>
                        <a:sym typeface="微软雅黑" panose="020B0503020204020204" pitchFamily="34" charset="-122"/>
                      </a:rPr>
                      <m:t>𝑎</m:t>
                    </m:r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cs typeface="微软雅黑" panose="020B0503020204020204" pitchFamily="34" charset="-122"/>
                        <a:sym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altLang="zh-CN" sz="3200" b="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naryPr>
                      <m:sub/>
                      <m:sup/>
                      <m:e>
                        <m:sSubSup>
                          <m:sSubSupPr>
                            <m:ctrlPr>
                              <a:rPr lang="en-US" altLang="zh-CN" sz="3200" b="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3200" b="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3200" b="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sSub>
                              <m:sSubPr>
                                <m:ctrlPr>
                                  <a:rPr lang="zh-CN" altLang="en-US" sz="3200" b="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b="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3200" b="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</m:sup>
                        </m:sSubSup>
                      </m:e>
                    </m:nary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,</m:t>
                    </m:r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𝑏</m:t>
                    </m:r>
                    <m:r>
                      <a:rPr lang="en-US" altLang="zh-CN" sz="320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cs typeface="微软雅黑" panose="020B0503020204020204" pitchFamily="34" charset="-122"/>
                        <a:sym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altLang="zh-CN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naryPr>
                      <m:sub/>
                      <m:sup/>
                      <m:e>
                        <m:sSubSup>
                          <m:sSubSupPr>
                            <m:ctrlP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</m:sup>
                        </m:sSubSup>
                      </m:e>
                    </m:nary>
                  </m:oMath>
                </a14:m>
                <a:r>
                  <a:rPr lang="zh-CN" altLang="en-US" sz="3200" dirty="0">
                    <a:solidFill>
                      <a:srgbClr val="323232"/>
                    </a:solidFill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 为素因子分解，则：</a:t>
                </a:r>
                <a:endParaRPr lang="en-US" altLang="zh-CN" sz="3200" dirty="0">
                  <a:solidFill>
                    <a:srgbClr val="323232"/>
                  </a:solidFill>
                  <a:latin typeface="+mn-ea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marL="0" indent="0" algn="ctr">
                  <a:lnSpc>
                    <a:spcPct val="117000"/>
                  </a:lnSpc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  <m:t>gcd</m:t>
                        </m:r>
                      </m:fName>
                      <m:e>
                        <m:d>
                          <m:dPr>
                            <m:ctrlP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𝑎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, 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altLang="zh-CN" sz="3200" dirty="0">
                        <a:solidFill>
                          <a:srgbClr val="323232"/>
                        </a:solidFill>
                        <a:latin typeface="Cambria Math" panose="02040503050406030204" pitchFamily="18" charset="0"/>
                        <a:cs typeface="微软雅黑" panose="020B0503020204020204" pitchFamily="34" charset="-122"/>
                        <a:sym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altLang="zh-CN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naryPr>
                      <m:sub/>
                      <m:sup/>
                      <m:e>
                        <m:sSubSup>
                          <m:sSubSupPr>
                            <m:ctrlP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altLang="zh-CN" sz="320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min</m:t>
                            </m:r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⁡(</m:t>
                            </m:r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)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altLang="zh-CN" sz="3200" dirty="0">
                    <a:solidFill>
                      <a:srgbClr val="323232"/>
                    </a:solidFill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；</a:t>
                </a:r>
                <a:r>
                  <a:rPr lang="en-US" altLang="zh-CN" sz="3200" dirty="0">
                    <a:solidFill>
                      <a:srgbClr val="323232"/>
                    </a:solidFill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  <m:t>lcm</m:t>
                        </m:r>
                      </m:fName>
                      <m:e>
                        <m:d>
                          <m:dPr>
                            <m:ctrlP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𝑎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, 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altLang="zh-CN" sz="3200" dirty="0">
                        <a:solidFill>
                          <a:srgbClr val="323232"/>
                        </a:solidFill>
                        <a:latin typeface="Cambria Math" panose="02040503050406030204" pitchFamily="18" charset="0"/>
                        <a:cs typeface="微软雅黑" panose="020B0503020204020204" pitchFamily="34" charset="-122"/>
                        <a:sym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altLang="zh-CN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naryPr>
                      <m:sub/>
                      <m:sup/>
                      <m:e>
                        <m:sSubSup>
                          <m:sSubSupPr>
                            <m:ctrlP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altLang="zh-CN" sz="320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max</m:t>
                            </m:r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⁡(</m:t>
                            </m:r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)</m:t>
                            </m:r>
                          </m:sup>
                        </m:sSubSup>
                      </m:e>
                    </m:nary>
                  </m:oMath>
                </a14:m>
                <a:endParaRPr lang="en-US" altLang="zh-CN" sz="3200" dirty="0">
                  <a:solidFill>
                    <a:srgbClr val="323232"/>
                  </a:solidFill>
                  <a:latin typeface="+mn-ea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marL="0" indent="0">
                  <a:lnSpc>
                    <a:spcPct val="117000"/>
                  </a:lnSpc>
                  <a:buNone/>
                </a:pPr>
                <a:r>
                  <a:rPr lang="zh-CN" altLang="en-US" sz="3200" dirty="0">
                    <a:solidFill>
                      <a:srgbClr val="323232"/>
                    </a:solidFill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     二者相乘得到：</a:t>
                </a:r>
                <a:endParaRPr lang="en-US" altLang="zh-CN" sz="3200" dirty="0">
                  <a:solidFill>
                    <a:srgbClr val="323232"/>
                  </a:solidFill>
                  <a:latin typeface="+mn-ea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marL="0" indent="0" algn="ctr">
                  <a:lnSpc>
                    <a:spcPct val="117000"/>
                  </a:lnSpc>
                  <a:buNone/>
                </a:pPr>
                <a:r>
                  <a:rPr lang="en-US" altLang="zh-CN" sz="3200" dirty="0">
                    <a:solidFill>
                      <a:srgbClr val="323232"/>
                    </a:solidFill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  <m:t>gcd</m:t>
                        </m:r>
                      </m:fName>
                      <m:e>
                        <m:d>
                          <m:dPr>
                            <m:ctrlP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𝑎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, 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altLang="zh-CN" sz="3200" i="1" dirty="0">
                        <a:solidFill>
                          <a:srgbClr val="32323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微软雅黑" panose="020B0503020204020204" pitchFamily="34" charset="-122"/>
                        <a:sym typeface="微软雅黑" panose="020B0503020204020204" pitchFamily="34" charset="-122"/>
                      </a:rPr>
                      <m:t>∙</m:t>
                    </m:r>
                    <m:func>
                      <m:funcPr>
                        <m:ctrl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  <m:t>lcm</m:t>
                        </m:r>
                      </m:fName>
                      <m:e>
                        <m:d>
                          <m:dPr>
                            <m:ctrlP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𝑎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, 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altLang="zh-CN" sz="3200" b="0" i="1" dirty="0">
                        <a:solidFill>
                          <a:srgbClr val="323232"/>
                        </a:solidFill>
                        <a:latin typeface="Cambria Math" panose="02040503050406030204" pitchFamily="18" charset="0"/>
                        <a:cs typeface="微软雅黑" panose="020B0503020204020204" pitchFamily="34" charset="-122"/>
                        <a:sym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altLang="zh-CN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naryPr>
                      <m:sub/>
                      <m:sup/>
                      <m:e>
                        <m:sSubSup>
                          <m:sSubSupPr>
                            <m:ctrlP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func>
                              <m:funcPr>
                                <m:ctrlPr>
                                  <a:rPr lang="en-US" altLang="zh-CN" sz="3200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 sz="3200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min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zh-CN" altLang="en-US" sz="3200" i="1">
                                        <a:solidFill>
                                          <a:srgbClr val="323232"/>
                                        </a:solidFill>
                                        <a:latin typeface="Cambria Math" panose="02040503050406030204" pitchFamily="18" charset="0"/>
                                        <a:sym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altLang="zh-CN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solidFill>
                                          <a:srgbClr val="323232"/>
                                        </a:solidFill>
                                        <a:latin typeface="Cambria Math" panose="02040503050406030204" pitchFamily="18" charset="0"/>
                                        <a:sym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𝛽</m:t>
                                        </m:r>
                                      </m:e>
                                      <m:sub>
                                        <m:r>
                                          <a:rPr lang="en-US" altLang="zh-CN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  <m:r>
                              <a:rPr lang="en-US" altLang="zh-CN" sz="3200" b="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en-US" altLang="zh-CN" sz="3200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 sz="3200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max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zh-CN" altLang="en-US" sz="3200" i="1">
                                        <a:solidFill>
                                          <a:srgbClr val="323232"/>
                                        </a:solidFill>
                                        <a:latin typeface="Cambria Math" panose="02040503050406030204" pitchFamily="18" charset="0"/>
                                        <a:sym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altLang="zh-CN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solidFill>
                                          <a:srgbClr val="323232"/>
                                        </a:solidFill>
                                        <a:latin typeface="Cambria Math" panose="02040503050406030204" pitchFamily="18" charset="0"/>
                                        <a:sym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𝛽</m:t>
                                        </m:r>
                                      </m:e>
                                      <m:sub>
                                        <m:r>
                                          <a:rPr lang="en-US" altLang="zh-CN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sup>
                        </m:sSubSup>
                      </m:e>
                    </m:nary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altLang="zh-CN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naryPr>
                      <m:sub/>
                      <m:sup/>
                      <m:e>
                        <m:sSubSup>
                          <m:sSubSupPr>
                            <m:ctrlP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</m:sup>
                        </m:sSubSup>
                      </m:e>
                    </m:nary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=|</m:t>
                    </m:r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𝑎𝑏</m:t>
                    </m:r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|</m:t>
                    </m:r>
                  </m:oMath>
                </a14:m>
                <a:r>
                  <a:rPr lang="zh-CN" altLang="en-US" sz="3200" dirty="0">
                    <a:solidFill>
                      <a:srgbClr val="323232"/>
                    </a:solidFill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，</a:t>
                </a:r>
                <a:endParaRPr lang="en-US" altLang="zh-CN" sz="3200" dirty="0">
                  <a:solidFill>
                    <a:srgbClr val="323232"/>
                  </a:solidFill>
                  <a:latin typeface="+mn-ea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marL="0" indent="0">
                  <a:lnSpc>
                    <a:spcPct val="117000"/>
                  </a:lnSpc>
                  <a:buNone/>
                </a:pPr>
                <a:r>
                  <a:rPr lang="zh-CN" altLang="en-US" sz="3200" dirty="0">
                    <a:solidFill>
                      <a:srgbClr val="323232"/>
                    </a:solidFill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其中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320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320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zh-CN" altLang="en-US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altLang="zh-CN" sz="320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+</m:t>
                    </m:r>
                    <m:func>
                      <m:funcPr>
                        <m:ctrlPr>
                          <a:rPr lang="en-US" altLang="zh-CN" sz="320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320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zh-CN" altLang="en-US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zh-CN" altLang="en-US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  <m:t>𝛼</m:t>
                        </m:r>
                      </m:e>
                      <m:sub>
                        <m:r>
                          <a:rPr lang="en-US" altLang="zh-CN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320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zh-CN" altLang="en-US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  <m:t>𝛽</m:t>
                        </m:r>
                      </m:e>
                      <m:sub>
                        <m:r>
                          <a:rPr lang="en-US" altLang="zh-CN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3200" dirty="0">
                    <a:solidFill>
                      <a:srgbClr val="323232"/>
                    </a:solidFill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是因为两个数的最小值与最大值肯定分别为其中一个数。</a:t>
                </a:r>
                <a:endParaRPr lang="en-US" altLang="zh-CN" sz="3200" dirty="0">
                  <a:solidFill>
                    <a:srgbClr val="323232"/>
                  </a:solidFill>
                  <a:latin typeface="+mn-ea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F275C9A-D36C-4682-879F-657EA712CD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823" t="-2849" r="-3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DF7078-3722-4D4B-BFD3-40A64CDF1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119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77006"/>
            <a:ext cx="8435280" cy="1036637"/>
          </a:xfrm>
        </p:spPr>
        <p:txBody>
          <a:bodyPr>
            <a:noAutofit/>
          </a:bodyPr>
          <a:lstStyle/>
          <a:p>
            <a:pPr eaLnBrk="1" hangingPunct="1"/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中国剩余定理（孙子算经，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世纪）</a:t>
            </a:r>
          </a:p>
        </p:txBody>
      </p:sp>
      <p:pic>
        <p:nvPicPr>
          <p:cNvPr id="38915" name="Picture 2" descr="http://g.hiphotos.baidu.com/baike/s%3D189/sign=a6b9360a4234970a43731427accad1c0/80cb39dbb6fd5266de7cc231a818972bd40736b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31" y="1740369"/>
            <a:ext cx="2827239" cy="1345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1" name="矩形 1"/>
          <p:cNvSpPr>
            <a:spLocks noChangeArrowheads="1"/>
          </p:cNvSpPr>
          <p:nvPr/>
        </p:nvSpPr>
        <p:spPr bwMode="auto">
          <a:xfrm>
            <a:off x="3909194" y="1826046"/>
            <a:ext cx="46609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000" b="1" dirty="0">
                <a:solidFill>
                  <a:srgbClr val="333333"/>
                </a:solidFill>
              </a:rPr>
              <a:t>今有物不知其数，三三数之剩二，五五数之剩三，七七数之剩二，问物几何？</a:t>
            </a:r>
            <a:endParaRPr kumimoji="0" lang="en-US" altLang="zh-CN" sz="2000" b="1" dirty="0">
              <a:solidFill>
                <a:srgbClr val="333333"/>
              </a:solidFill>
            </a:endParaRPr>
          </a:p>
          <a:p>
            <a:r>
              <a:rPr kumimoji="0" lang="zh-CN" altLang="en-US" sz="2000" b="1" dirty="0">
                <a:solidFill>
                  <a:srgbClr val="333333"/>
                </a:solidFill>
              </a:rPr>
              <a:t>答曰：‘二十三’。</a:t>
            </a:r>
            <a:endParaRPr kumimoji="0" lang="zh-CN" altLang="en-US" sz="2000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E67FC9-8EB7-418E-9CC4-0630EF2EDAA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3612924"/>
            <a:ext cx="8153400" cy="2483076"/>
          </a:xfrm>
        </p:spPr>
        <p:txBody>
          <a:bodyPr/>
          <a:lstStyle/>
          <a:p>
            <a:r>
              <a:rPr lang="zh-CN" altLang="en-US" sz="2400" dirty="0"/>
              <a:t>南宋数学家秦九韶在</a:t>
            </a:r>
            <a:r>
              <a:rPr lang="en-US" altLang="zh-CN" sz="2400" dirty="0"/>
              <a:t>《</a:t>
            </a:r>
            <a:r>
              <a:rPr lang="zh-CN" altLang="en-US" sz="2400" dirty="0"/>
              <a:t>数书九章</a:t>
            </a:r>
            <a:r>
              <a:rPr lang="en-US" altLang="zh-CN" sz="2400" dirty="0"/>
              <a:t>》</a:t>
            </a:r>
            <a:r>
              <a:rPr lang="zh-CN" altLang="en-US" sz="2400" dirty="0"/>
              <a:t>中提出“大衍求一术”，是解决此类问题的第一个系统方法（</a:t>
            </a:r>
            <a:r>
              <a:rPr lang="en-US" altLang="zh-CN" sz="2400" dirty="0"/>
              <a:t>13</a:t>
            </a:r>
            <a:r>
              <a:rPr lang="zh-CN" altLang="en-US" sz="2400" dirty="0"/>
              <a:t>世纪），比欧洲同类研究早数百年这是中国古代数学对世界数学的重要贡献，充分体现了中国古代数学家的智慧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01088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459EC4-936C-48D5-986C-CB8059FC1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一元线性同余方程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A0B9B7-9FF0-454A-83C2-EAE10BC7CC9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124944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2800" dirty="0"/>
              <a:t>设</a:t>
            </a:r>
            <a:r>
              <a:rPr lang="en-US" altLang="zh-CN" sz="2800" dirty="0"/>
              <a:t>a</a:t>
            </a:r>
            <a:r>
              <a:rPr lang="zh-CN" altLang="en-US" sz="2800" dirty="0"/>
              <a:t>、</a:t>
            </a:r>
            <a:r>
              <a:rPr lang="en-US" altLang="zh-CN" sz="2800" dirty="0"/>
              <a:t>b</a:t>
            </a:r>
            <a:r>
              <a:rPr lang="zh-CN" altLang="en-US" sz="2800" dirty="0"/>
              <a:t>是整数，</a:t>
            </a:r>
            <a:r>
              <a:rPr lang="en-US" altLang="zh-CN" sz="2800" dirty="0"/>
              <a:t>m </a:t>
            </a:r>
            <a:r>
              <a:rPr lang="zh-CN" altLang="en-US" sz="2800" dirty="0"/>
              <a:t>是正整数，</a:t>
            </a:r>
            <a:r>
              <a:rPr lang="en-US" altLang="zh-CN" sz="2800" dirty="0" err="1"/>
              <a:t>m∤a</a:t>
            </a:r>
            <a:r>
              <a:rPr lang="zh-CN" altLang="en-US" sz="2800" dirty="0"/>
              <a:t>。</a:t>
            </a:r>
          </a:p>
          <a:p>
            <a:r>
              <a:rPr lang="zh-CN" altLang="en-US" sz="2800" dirty="0"/>
              <a:t>形如 𝑎𝑥 ≡ 𝑏 </a:t>
            </a:r>
            <a:r>
              <a:rPr lang="en-US" altLang="zh-CN" sz="2800" dirty="0"/>
              <a:t>(</a:t>
            </a:r>
            <a:r>
              <a:rPr lang="zh-CN" altLang="en-US" sz="2800" dirty="0"/>
              <a:t>𝑚𝑜𝑑 𝑚</a:t>
            </a:r>
            <a:r>
              <a:rPr lang="en-US" altLang="zh-CN" sz="2800" dirty="0"/>
              <a:t>) </a:t>
            </a:r>
            <a:r>
              <a:rPr lang="zh-CN" altLang="en-US" sz="2800" dirty="0"/>
              <a:t>的同余式称为一元线性同余方程</a:t>
            </a:r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一元线性同余方程组：</a:t>
            </a:r>
            <a:r>
              <a:rPr lang="zh-CN" altLang="en-US" sz="2500" dirty="0"/>
              <a:t>𝑥≡𝑎</a:t>
            </a:r>
            <a:r>
              <a:rPr lang="en-US" altLang="zh-CN" sz="2500" baseline="-25000" dirty="0"/>
              <a:t>1</a:t>
            </a:r>
            <a:r>
              <a:rPr lang="en-US" altLang="zh-CN" sz="2500" dirty="0"/>
              <a:t> (</a:t>
            </a:r>
            <a:r>
              <a:rPr lang="zh-CN" altLang="en-US" sz="2500" dirty="0"/>
              <a:t>𝑚𝑜𝑑 𝑚</a:t>
            </a:r>
            <a:r>
              <a:rPr lang="en-US" altLang="zh-CN" sz="2500" baseline="-25000" dirty="0"/>
              <a:t>1</a:t>
            </a:r>
            <a:r>
              <a:rPr lang="en-US" altLang="zh-CN" sz="2500" dirty="0"/>
              <a:t>), …, </a:t>
            </a:r>
            <a:r>
              <a:rPr lang="zh-CN" altLang="en-US" sz="2500" dirty="0"/>
              <a:t>𝑥≡𝑎</a:t>
            </a:r>
            <a:r>
              <a:rPr lang="en-US" altLang="zh-CN" sz="2500" baseline="-25000" dirty="0"/>
              <a:t>n</a:t>
            </a:r>
            <a:r>
              <a:rPr lang="en-US" altLang="zh-CN" sz="2500" dirty="0"/>
              <a:t>(</a:t>
            </a:r>
            <a:r>
              <a:rPr lang="zh-CN" altLang="en-US" sz="2500" dirty="0"/>
              <a:t>𝑚𝑜𝑑 𝑚</a:t>
            </a:r>
            <a:r>
              <a:rPr lang="en-US" altLang="zh-CN" sz="2500" baseline="-25000" dirty="0"/>
              <a:t>n</a:t>
            </a:r>
            <a:r>
              <a:rPr lang="en-US" altLang="zh-CN" sz="2500" dirty="0"/>
              <a:t>)</a:t>
            </a:r>
          </a:p>
          <a:p>
            <a:pPr lvl="1" algn="just">
              <a:lnSpc>
                <a:spcPct val="11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假设正整数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 , </a:t>
            </a:r>
            <a:r>
              <a:rPr lang="en-US" altLang="zh-CN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两两互素，一元线性同余方程组有解，且</a:t>
            </a:r>
            <a:r>
              <a:rPr lang="zh-CN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在模</a:t>
            </a:r>
            <a:r>
              <a:rPr lang="en-US" altLang="zh-C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同余下是唯一的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E953B3-0F99-4FB6-BEDC-DBD94D824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33</a:t>
            </a:fld>
            <a:endParaRPr lang="zh-CN" altLang="en-US" dirty="0"/>
          </a:p>
        </p:txBody>
      </p:sp>
      <p:pic>
        <p:nvPicPr>
          <p:cNvPr id="5" name="Picture 4" descr="http://a.hiphotos.baidu.com/baike/s%3D223/sign=afd164d67a310a55c024d9f684444387/7af40ad162d9f2d30fcbdacaaaec8a136327cc39.jpg">
            <a:extLst>
              <a:ext uri="{FF2B5EF4-FFF2-40B4-BE49-F238E27FC236}">
                <a16:creationId xmlns:a16="http://schemas.microsoft.com/office/drawing/2014/main" id="{B0A305B4-76C2-451F-96DE-FFBF37971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560044"/>
            <a:ext cx="2587625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http://h.hiphotos.baidu.com/baike/s%3D203/sign=56bcfe3fc55c1038207ec9c28110931c/91ef76c6a7efce1b22fa36efac51f3deb58f65c6.jpg">
            <a:extLst>
              <a:ext uri="{FF2B5EF4-FFF2-40B4-BE49-F238E27FC236}">
                <a16:creationId xmlns:a16="http://schemas.microsoft.com/office/drawing/2014/main" id="{1A113C69-3820-441B-B7D5-D7E25256B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708" y="4733081"/>
            <a:ext cx="25400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http://c.hiphotos.baidu.com/baike/s%3D269/sign=fdc9b5240955b31998f985737aa98286/4d086e061d950a7b5002b7e109d162d9f2d3c9e4.jpg">
            <a:extLst>
              <a:ext uri="{FF2B5EF4-FFF2-40B4-BE49-F238E27FC236}">
                <a16:creationId xmlns:a16="http://schemas.microsoft.com/office/drawing/2014/main" id="{FA830278-D1E9-4D21-8751-C012F420C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297536"/>
            <a:ext cx="352107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x = \sum_{i=1}^n a_i t_i M_i.">
            <a:extLst>
              <a:ext uri="{FF2B5EF4-FFF2-40B4-BE49-F238E27FC236}">
                <a16:creationId xmlns:a16="http://schemas.microsoft.com/office/drawing/2014/main" id="{EAEC9D19-A29D-4970-A687-759D2E663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707111"/>
            <a:ext cx="15271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6054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03232" cy="1002506"/>
          </a:xfrm>
        </p:spPr>
        <p:txBody>
          <a:bodyPr>
            <a:noAutofit/>
          </a:bodyPr>
          <a:lstStyle/>
          <a:p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中国剩余定理（孙子算经，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世纪）</a:t>
            </a:r>
            <a:endParaRPr lang="zh-CN" altLang="en-US" sz="4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2736304" cy="8994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00" y="3140968"/>
            <a:ext cx="8288413" cy="10081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365104"/>
            <a:ext cx="7306812" cy="9361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00" y="5805264"/>
            <a:ext cx="4420491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64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543800" cy="1012825"/>
          </a:xfrm>
        </p:spPr>
        <p:txBody>
          <a:bodyPr/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欧拉函数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altLang="zh-CN" sz="4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函数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507413" cy="4897437"/>
          </a:xfrm>
        </p:spPr>
        <p:txBody>
          <a:bodyPr>
            <a:normAutofit lnSpcReduction="10000"/>
          </a:bodyPr>
          <a:lstStyle/>
          <a:p>
            <a:pPr marL="342900" lvl="1" indent="-342900" eaLnBrk="1" hangingPunct="1">
              <a:lnSpc>
                <a:spcPct val="110000"/>
              </a:lnSpc>
              <a:buClr>
                <a:schemeClr val="tx2"/>
              </a:buClr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不大于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且与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互质的正整数的个数，记为</a:t>
            </a: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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。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110000"/>
              </a:lnSpc>
            </a:pP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|{ k |1 ≤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1}|, 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N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</a:t>
            </a:r>
            <a:endParaRPr kumimoji="0" lang="zh-CN" altLang="en-US" sz="2600" b="1" baseline="30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617220" lvl="2" indent="-342900">
              <a:lnSpc>
                <a:spcPct val="110000"/>
              </a:lnSpc>
            </a:pPr>
            <a:r>
              <a:rPr kumimoji="0" lang="el-GR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 = 2, </a:t>
            </a:r>
            <a:r>
              <a:rPr kumimoji="0" lang="el-GR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 =2, </a:t>
            </a:r>
            <a:r>
              <a:rPr kumimoji="0" lang="el-GR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(12) =4</a:t>
            </a:r>
          </a:p>
          <a:p>
            <a:pPr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设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1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2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k</a:t>
            </a:r>
            <a:endParaRPr kumimoji="0" lang="en-US" altLang="zh-CN" sz="2800" b="1" baseline="30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令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{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|1≤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整除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eaLnBrk="1" hangingPunct="1">
              <a:lnSpc>
                <a:spcPct val="110000"/>
              </a:lnSpc>
            </a:pP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| ~A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~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… ~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+…+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+…+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k-1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– … + (-1)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kumimoji="0" lang="en-US" altLang="zh-CN" sz="28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(1– 1/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(1– 1/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… (1– 1/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0743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0" name="Picture 8" descr="&#10;\lim\sup \frac{\varphi(n)}{n}= 1,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50" y="3347391"/>
            <a:ext cx="2262188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10" descr="&#10;\lim\inf\frac{\varphi(n)}{n}\log\log n = e^{-\gamma}.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488" y="6155679"/>
            <a:ext cx="33750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2" descr="File:EulerPhi100.sv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83791"/>
            <a:ext cx="5200650" cy="347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761013" y="6341416"/>
            <a:ext cx="29511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0"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欧拉常数 </a:t>
            </a:r>
            <a:r>
              <a:rPr kumimoji="0" lang="el-GR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 = 0.577215665...</a:t>
            </a:r>
            <a:r>
              <a:rPr kumimoji="0" lang="el-GR" altLang="zh-CN" sz="1800" dirty="0"/>
              <a:t> </a:t>
            </a:r>
            <a:endParaRPr kumimoji="0" lang="zh-CN" altLang="en-US" sz="18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6488" y="1613631"/>
            <a:ext cx="6946900" cy="8763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欧拉函数</a:t>
            </a:r>
          </a:p>
        </p:txBody>
      </p:sp>
    </p:spTree>
    <p:extLst>
      <p:ext uri="{BB962C8B-B14F-4D97-AF65-F5344CB8AC3E}">
        <p14:creationId xmlns:p14="http://schemas.microsoft.com/office/powerpoint/2010/main" val="250526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700808"/>
            <a:ext cx="8064500" cy="4537223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是素数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如果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互素，则</a:t>
            </a: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= </a:t>
            </a: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el-GR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m)</a:t>
            </a:r>
            <a:r>
              <a:rPr lang="el-GR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n)⋅ d/</a:t>
            </a:r>
            <a:r>
              <a:rPr lang="el-GR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zh-CN" alt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，其中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d=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m,n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i="1" dirty="0"/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kumimoji="0" lang="en-US" altLang="zh-CN" dirty="0"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dirty="0"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kumimoji="0" lang="en-US" altLang="zh-CN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欧拉函数的性质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7FD4EDE-5AED-4F36-8879-ABB6E9857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628" y="3717032"/>
            <a:ext cx="7411762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3494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50" y="1700808"/>
            <a:ext cx="8293422" cy="4619582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欧拉定理</a:t>
            </a:r>
          </a:p>
        </p:txBody>
      </p:sp>
    </p:spTree>
    <p:extLst>
      <p:ext uri="{BB962C8B-B14F-4D97-AF65-F5344CB8AC3E}">
        <p14:creationId xmlns:p14="http://schemas.microsoft.com/office/powerpoint/2010/main" val="20517257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2B4D29-0D28-4326-8DAA-F1F98C1B5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欧拉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0A6D27-D847-40C7-BE82-BF1B7E5CB23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967464" cy="4637112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sz="2800" dirty="0"/>
              <a:t>莱昂哈德</a:t>
            </a:r>
            <a:r>
              <a:rPr lang="en-US" altLang="zh-CN" sz="2800" dirty="0"/>
              <a:t>·</a:t>
            </a:r>
            <a:r>
              <a:rPr lang="zh-CN" altLang="en-US" sz="2800" dirty="0"/>
              <a:t>欧拉（</a:t>
            </a:r>
            <a:r>
              <a:rPr lang="en-US" altLang="zh-CN" sz="2800" dirty="0"/>
              <a:t>Leonhard Euler</a:t>
            </a:r>
            <a:r>
              <a:rPr lang="zh-CN" altLang="en-US" sz="2800" dirty="0"/>
              <a:t>，</a:t>
            </a:r>
            <a:r>
              <a:rPr lang="en-US" altLang="zh-CN" sz="2800" dirty="0"/>
              <a:t>1707–1783</a:t>
            </a:r>
            <a:r>
              <a:rPr lang="zh-CN" altLang="en-US" sz="2800" dirty="0"/>
              <a:t>），瑞士数学家，主要在圣彼得堡科学院和柏林科学院工作，是历史上最高产的数学家之一。</a:t>
            </a:r>
            <a:endParaRPr lang="en-US" altLang="zh-CN" sz="2800" dirty="0"/>
          </a:p>
          <a:p>
            <a:r>
              <a:rPr lang="zh-CN" altLang="en-US" sz="2800" dirty="0"/>
              <a:t>函数符号 </a:t>
            </a:r>
            <a:r>
              <a:rPr lang="en-US" altLang="zh-CN" sz="2800" dirty="0"/>
              <a:t>f(x)</a:t>
            </a:r>
            <a:r>
              <a:rPr lang="zh-CN" altLang="en-US" sz="2800" dirty="0"/>
              <a:t>、自然常数 </a:t>
            </a:r>
            <a:r>
              <a:rPr lang="en-US" altLang="zh-CN" sz="2800" dirty="0"/>
              <a:t>e</a:t>
            </a:r>
            <a:r>
              <a:rPr lang="zh-CN" altLang="en-US" sz="2800" dirty="0"/>
              <a:t>、虚数符号 </a:t>
            </a:r>
            <a:r>
              <a:rPr lang="en-US" altLang="zh-CN" sz="2800" dirty="0" err="1"/>
              <a:t>i</a:t>
            </a:r>
            <a:r>
              <a:rPr lang="zh-CN" altLang="en-US" sz="2800" dirty="0"/>
              <a:t>、圆周率符号 </a:t>
            </a:r>
            <a:r>
              <a:rPr lang="en-US" altLang="zh-CN" sz="2800" dirty="0"/>
              <a:t>π </a:t>
            </a:r>
            <a:r>
              <a:rPr lang="zh-CN" altLang="en-US" sz="2800" dirty="0"/>
              <a:t>这些常用记号，都是他提出的。</a:t>
            </a:r>
            <a:endParaRPr lang="en-US" altLang="zh-CN" sz="2800" dirty="0"/>
          </a:p>
          <a:p>
            <a:r>
              <a:rPr lang="zh-CN" altLang="en-US" sz="2800" dirty="0"/>
              <a:t>欧拉晚年双目失明，仍凭记忆与心算继续研究，靠口述完成论文，在黑暗中又工作了十几年，近一半成果完成于失明之后；他去世后近五十年，圣彼得堡科学院还在陆续发表他留下的工作。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11CEEB-9909-4F36-B5FA-982A141C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39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447DDCA-B8C5-4C3B-A995-6D78070A8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1772816"/>
            <a:ext cx="3200699" cy="407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6018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D3887D-628F-4180-9110-B2F2D0BCF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恺撒密码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5F1589-F31F-4092-8FB6-AD19B7BC228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CN" altLang="en-US" dirty="0"/>
              <a:t>历史场景：公元前 </a:t>
            </a:r>
            <a:r>
              <a:rPr lang="en-US" altLang="zh-CN" dirty="0"/>
              <a:t>1 </a:t>
            </a:r>
            <a:r>
              <a:rPr lang="zh-CN" altLang="en-US" dirty="0"/>
              <a:t>世纪，罗马皇帝恺撒用一套基于模运算的办法加密军事通信，史称恺撒密码，是最早的加密技术之一。把 </a:t>
            </a:r>
            <a:r>
              <a:rPr lang="en-US" altLang="zh-CN" dirty="0"/>
              <a:t>26 </a:t>
            </a:r>
            <a:r>
              <a:rPr lang="zh-CN" altLang="en-US" dirty="0"/>
              <a:t>个字母按顺序与数字一一对应，加密过程就能用同余运算描述。</a:t>
            </a:r>
          </a:p>
          <a:p>
            <a:pPr lvl="1"/>
            <a:endParaRPr lang="zh-CN" altLang="en-US" dirty="0"/>
          </a:p>
          <a:p>
            <a:r>
              <a:rPr lang="zh-CN" altLang="en-US" dirty="0"/>
              <a:t>加密规则：规定一个数字 </a:t>
            </a:r>
            <a:r>
              <a:rPr lang="en-US" altLang="zh-CN" dirty="0"/>
              <a:t>d </a:t>
            </a:r>
            <a:r>
              <a:rPr lang="zh-CN" altLang="en-US" dirty="0"/>
              <a:t>作为密钥。对明文中每个字母对应的数字 </a:t>
            </a:r>
            <a:r>
              <a:rPr lang="en-US" altLang="zh-CN" dirty="0"/>
              <a:t>a</a:t>
            </a:r>
            <a:r>
              <a:rPr lang="zh-CN" altLang="en-US" dirty="0"/>
              <a:t>，计算 </a:t>
            </a:r>
            <a:r>
              <a:rPr lang="en-US" altLang="zh-CN" dirty="0" err="1"/>
              <a:t>a+d</a:t>
            </a:r>
            <a:r>
              <a:rPr lang="en-US" altLang="zh-CN" dirty="0"/>
              <a:t> (mod 26)</a:t>
            </a:r>
            <a:r>
              <a:rPr lang="zh-CN" altLang="en-US" dirty="0"/>
              <a:t>，所得数字对应的字母即密文；解密则对密文数字 </a:t>
            </a:r>
            <a:r>
              <a:rPr lang="en-US" altLang="zh-CN" dirty="0"/>
              <a:t>e </a:t>
            </a:r>
            <a:r>
              <a:rPr lang="zh-CN" altLang="en-US" dirty="0"/>
              <a:t>计算 </a:t>
            </a:r>
            <a:r>
              <a:rPr lang="en-US" altLang="zh-CN" dirty="0"/>
              <a:t>e-d (mod 26)</a:t>
            </a:r>
            <a:r>
              <a:rPr lang="zh-CN" altLang="en-US" dirty="0"/>
              <a:t>。例如 </a:t>
            </a:r>
            <a:r>
              <a:rPr lang="en-US" altLang="zh-CN" dirty="0"/>
              <a:t>d=5 </a:t>
            </a:r>
            <a:r>
              <a:rPr lang="zh-CN" altLang="en-US" dirty="0"/>
              <a:t>时，</a:t>
            </a:r>
            <a:r>
              <a:rPr lang="en-US" altLang="zh-CN" dirty="0"/>
              <a:t>hello world </a:t>
            </a:r>
            <a:r>
              <a:rPr lang="zh-CN" altLang="en-US" dirty="0"/>
              <a:t>加密后变为 </a:t>
            </a:r>
            <a:r>
              <a:rPr lang="en-US" altLang="zh-CN" dirty="0" err="1"/>
              <a:t>mjqqt</a:t>
            </a:r>
            <a:r>
              <a:rPr lang="en-US" altLang="zh-CN" dirty="0"/>
              <a:t> </a:t>
            </a:r>
            <a:r>
              <a:rPr lang="en-US" altLang="zh-CN" dirty="0" err="1"/>
              <a:t>btwqi</a:t>
            </a:r>
            <a:r>
              <a:rPr lang="zh-CN" altLang="en-US" dirty="0"/>
              <a:t>。</a:t>
            </a:r>
          </a:p>
          <a:p>
            <a:pPr lvl="1"/>
            <a:endParaRPr lang="zh-CN" altLang="en-US" dirty="0"/>
          </a:p>
          <a:p>
            <a:r>
              <a:rPr lang="zh-CN" altLang="en-US" dirty="0"/>
              <a:t>破解方法：恺撒密码在当时一般被认为是有效的。现存最早的破解方法出自公元 </a:t>
            </a:r>
            <a:r>
              <a:rPr lang="en-US" altLang="zh-CN" dirty="0"/>
              <a:t>9 </a:t>
            </a:r>
            <a:r>
              <a:rPr lang="zh-CN" altLang="en-US" dirty="0"/>
              <a:t>世纪的阿拉伯学者阿尔</a:t>
            </a:r>
            <a:r>
              <a:rPr lang="en-US" altLang="zh-CN" dirty="0"/>
              <a:t>·</a:t>
            </a:r>
            <a:r>
              <a:rPr lang="zh-CN" altLang="en-US" dirty="0"/>
              <a:t>肯迪：统计密文中各字母的出现频率，与语言本身的字母频率对照，就能系统地恢复密钥，这就是频率分析法。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42C673-B014-44BE-81C9-8F681CB0A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8749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DB00EB-7737-4230-A90D-98D3E2EAA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身份证校验码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0F14FE-0EF3-4765-81CA-068B8D261E5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CN" altLang="en-US" dirty="0"/>
              <a:t>场景描述：同余运算常用来构造校验规则，即在数据后附加一段校验码，让错误更容易被发现。我国第二代身份证号共 </a:t>
            </a:r>
            <a:r>
              <a:rPr lang="en-US" altLang="zh-CN" dirty="0"/>
              <a:t>18 </a:t>
            </a:r>
            <a:r>
              <a:rPr lang="zh-CN" altLang="en-US" dirty="0"/>
              <a:t>位，前 </a:t>
            </a:r>
            <a:r>
              <a:rPr lang="en-US" altLang="zh-CN" dirty="0"/>
              <a:t>17 </a:t>
            </a:r>
            <a:r>
              <a:rPr lang="zh-CN" altLang="en-US" dirty="0"/>
              <a:t>位是数字，最后一位是校验码（数字或字母 </a:t>
            </a:r>
            <a:r>
              <a:rPr lang="en-US" altLang="zh-CN" dirty="0"/>
              <a:t>X</a:t>
            </a:r>
            <a:r>
              <a:rPr lang="zh-CN" altLang="en-US" dirty="0"/>
              <a:t>）。</a:t>
            </a:r>
          </a:p>
          <a:p>
            <a:pPr lvl="1"/>
            <a:endParaRPr lang="zh-CN" altLang="en-US" dirty="0"/>
          </a:p>
          <a:p>
            <a:r>
              <a:rPr lang="zh-CN" altLang="en-US" dirty="0"/>
              <a:t>校验规则：把前 </a:t>
            </a:r>
            <a:r>
              <a:rPr lang="en-US" altLang="zh-CN" dirty="0"/>
              <a:t>17 </a:t>
            </a:r>
            <a:r>
              <a:rPr lang="zh-CN" altLang="en-US" dirty="0"/>
              <a:t>位记为 </a:t>
            </a:r>
            <a:r>
              <a:rPr lang="en-US" altLang="zh-CN" dirty="0"/>
              <a:t>a</a:t>
            </a:r>
            <a:r>
              <a:rPr lang="en-US" altLang="zh-CN" baseline="-25000" dirty="0"/>
              <a:t>1</a:t>
            </a:r>
            <a:r>
              <a:rPr lang="en-US" altLang="zh-CN" dirty="0"/>
              <a:t>, …, a</a:t>
            </a:r>
            <a:r>
              <a:rPr lang="en-US" altLang="zh-CN" sz="2800" baseline="-25000" dirty="0"/>
              <a:t>17</a:t>
            </a:r>
            <a:r>
              <a:rPr lang="zh-CN" altLang="en-US" dirty="0"/>
              <a:t>，权重依次为 </a:t>
            </a:r>
            <a:r>
              <a:rPr lang="en-US" altLang="zh-CN" dirty="0"/>
              <a:t>7, 9, 10, 5, 8, 4, 2, 1, 6, 3, 7, 9, 10, 5, 8, 4, 2</a:t>
            </a:r>
            <a:r>
              <a:rPr lang="zh-CN" altLang="en-US" dirty="0"/>
              <a:t>，计算 </a:t>
            </a:r>
            <a:r>
              <a:rPr lang="en-US" altLang="zh-CN" dirty="0"/>
              <a:t>S ≡ w</a:t>
            </a:r>
            <a:r>
              <a:rPr lang="en-US" altLang="zh-CN" sz="2800" baseline="-25000" dirty="0"/>
              <a:t>1</a:t>
            </a:r>
            <a:r>
              <a:rPr lang="en-US" altLang="zh-CN" dirty="0"/>
              <a:t>a</a:t>
            </a:r>
            <a:r>
              <a:rPr lang="en-US" altLang="zh-CN" sz="2800" baseline="-25000" dirty="0"/>
              <a:t>1</a:t>
            </a:r>
            <a:r>
              <a:rPr lang="en-US" altLang="zh-CN" dirty="0"/>
              <a:t> + ··· + w</a:t>
            </a:r>
            <a:r>
              <a:rPr lang="en-US" altLang="zh-CN" sz="2800" baseline="-25000" dirty="0"/>
              <a:t>17</a:t>
            </a:r>
            <a:r>
              <a:rPr lang="en-US" altLang="zh-CN" dirty="0"/>
              <a:t>a</a:t>
            </a:r>
            <a:r>
              <a:rPr lang="en-US" altLang="zh-CN" sz="2800" baseline="-25000" dirty="0"/>
              <a:t>17</a:t>
            </a:r>
            <a:r>
              <a:rPr lang="en-US" altLang="zh-CN" dirty="0"/>
              <a:t> (mod 11)</a:t>
            </a:r>
            <a:r>
              <a:rPr lang="zh-CN" altLang="en-US" dirty="0"/>
              <a:t>，再按映射 </a:t>
            </a:r>
            <a:r>
              <a:rPr lang="en-US" altLang="zh-CN" dirty="0"/>
              <a:t>0→1</a:t>
            </a:r>
            <a:r>
              <a:rPr lang="zh-CN" altLang="en-US" dirty="0"/>
              <a:t>，</a:t>
            </a:r>
            <a:r>
              <a:rPr lang="en-US" altLang="zh-CN" dirty="0"/>
              <a:t>1→0</a:t>
            </a:r>
            <a:r>
              <a:rPr lang="zh-CN" altLang="en-US" dirty="0"/>
              <a:t>，</a:t>
            </a:r>
            <a:r>
              <a:rPr lang="en-US" altLang="zh-CN" dirty="0"/>
              <a:t>2→X</a:t>
            </a:r>
            <a:r>
              <a:rPr lang="zh-CN" altLang="en-US" dirty="0"/>
              <a:t>，</a:t>
            </a:r>
            <a:r>
              <a:rPr lang="en-US" altLang="zh-CN" dirty="0"/>
              <a:t>3→9</a:t>
            </a:r>
            <a:r>
              <a:rPr lang="zh-CN" altLang="en-US" dirty="0"/>
              <a:t>，</a:t>
            </a:r>
            <a:r>
              <a:rPr lang="en-US" altLang="zh-CN" dirty="0"/>
              <a:t>4→8</a:t>
            </a:r>
            <a:r>
              <a:rPr lang="zh-CN" altLang="en-US" dirty="0"/>
              <a:t>，</a:t>
            </a:r>
            <a:r>
              <a:rPr lang="en-US" altLang="zh-CN" dirty="0"/>
              <a:t>5→7</a:t>
            </a:r>
            <a:r>
              <a:rPr lang="zh-CN" altLang="en-US" dirty="0"/>
              <a:t>，</a:t>
            </a:r>
            <a:r>
              <a:rPr lang="en-US" altLang="zh-CN" dirty="0"/>
              <a:t>6→6</a:t>
            </a:r>
            <a:r>
              <a:rPr lang="zh-CN" altLang="en-US" dirty="0"/>
              <a:t>，</a:t>
            </a:r>
            <a:r>
              <a:rPr lang="en-US" altLang="zh-CN" dirty="0"/>
              <a:t>7→5</a:t>
            </a:r>
            <a:r>
              <a:rPr lang="zh-CN" altLang="en-US" dirty="0"/>
              <a:t>，</a:t>
            </a:r>
            <a:r>
              <a:rPr lang="en-US" altLang="zh-CN" dirty="0"/>
              <a:t>8→4</a:t>
            </a:r>
            <a:r>
              <a:rPr lang="zh-CN" altLang="en-US" dirty="0"/>
              <a:t>，</a:t>
            </a:r>
            <a:r>
              <a:rPr lang="en-US" altLang="zh-CN" dirty="0"/>
              <a:t>9→3</a:t>
            </a:r>
            <a:r>
              <a:rPr lang="zh-CN" altLang="en-US" dirty="0"/>
              <a:t>，</a:t>
            </a:r>
            <a:r>
              <a:rPr lang="en-US" altLang="zh-CN" dirty="0"/>
              <a:t>10→2 </a:t>
            </a:r>
            <a:r>
              <a:rPr lang="zh-CN" altLang="en-US" dirty="0"/>
              <a:t>得到校验码。</a:t>
            </a:r>
          </a:p>
          <a:p>
            <a:pPr lvl="1"/>
            <a:endParaRPr lang="zh-CN" altLang="en-US" dirty="0"/>
          </a:p>
          <a:p>
            <a:r>
              <a:rPr lang="zh-CN" altLang="en-US" dirty="0"/>
              <a:t>为何有效：这本质上是模 </a:t>
            </a:r>
            <a:r>
              <a:rPr lang="en-US" altLang="zh-CN" dirty="0"/>
              <a:t>11 </a:t>
            </a:r>
            <a:r>
              <a:rPr lang="zh-CN" altLang="en-US" dirty="0"/>
              <a:t>下的线性同余计算。各位乘上不同的权重后，每一位的错误都会给和带来不同的扰动，“错一位”就很容易被发现。</a:t>
            </a:r>
            <a:endParaRPr lang="en-US" altLang="zh-CN" dirty="0"/>
          </a:p>
          <a:p>
            <a:pPr lvl="1"/>
            <a:r>
              <a:rPr lang="zh-CN" altLang="en-US" dirty="0"/>
              <a:t>思考：如果某一位数字被改动，为什么校验码会跟着变？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BA1B6A-7010-4C60-8DA8-0A2E4AD9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71737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16632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的数学基础*</a:t>
            </a:r>
            <a:endParaRPr lang="zh-CN" altLang="en-US" dirty="0"/>
          </a:p>
        </p:txBody>
      </p:sp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700213"/>
            <a:ext cx="8820150" cy="1944687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互质，则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l-GR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kumimoji="0" lang="en-US" altLang="zh-CN" sz="28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 1 (mod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, </a:t>
            </a:r>
            <a:endParaRPr kumimoji="0" lang="en-US" altLang="zh-CN" sz="2800" dirty="0"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 1 (mod </a:t>
            </a:r>
            <a:r>
              <a:rPr kumimoji="0" lang="el-GR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,  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则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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pq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 1 (mod </a:t>
            </a: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),</a:t>
            </a:r>
            <a:r>
              <a:rPr kumimoji="0" lang="en-US" altLang="zh-CN" sz="2800" b="1" dirty="0"/>
              <a:t>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0&lt;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则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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(mod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41313" y="3500438"/>
            <a:ext cx="849788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选取大质素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pq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难以分解成质素乘积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令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φ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不知道</a:t>
            </a:r>
            <a:r>
              <a:rPr kumimoji="0"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的质因子，</a:t>
            </a:r>
            <a:r>
              <a:rPr kumimoji="0"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难以求出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设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为公钥，</a:t>
            </a:r>
            <a:r>
              <a:rPr kumimoji="0"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为私钥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，满足 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≡ 1 (mod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加密：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altLang="zh-CN" sz="28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(mod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解密：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zh-CN" sz="2800" b="1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(mod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why?)</a:t>
            </a:r>
          </a:p>
        </p:txBody>
      </p:sp>
    </p:spTree>
    <p:extLst>
      <p:ext uri="{BB962C8B-B14F-4D97-AF65-F5344CB8AC3E}">
        <p14:creationId xmlns:p14="http://schemas.microsoft.com/office/powerpoint/2010/main" val="344023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的数学基础*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0" y="1700808"/>
            <a:ext cx="9144000" cy="4495800"/>
          </a:xfrm>
        </p:spPr>
        <p:txBody>
          <a:bodyPr>
            <a:normAutofit fontScale="77500" lnSpcReduction="20000"/>
          </a:bodyPr>
          <a:lstStyle/>
          <a:p>
            <a:r>
              <a:rPr lang="zh-CN" altLang="en-US" sz="3200" dirty="0">
                <a:latin typeface="+mn-ea"/>
              </a:rPr>
              <a:t>根据加密</a:t>
            </a:r>
            <a:r>
              <a:rPr lang="en-US" altLang="zh-CN" sz="3200" dirty="0">
                <a:latin typeface="+mn-ea"/>
              </a:rPr>
              <a:t>S</a:t>
            </a:r>
            <a:r>
              <a:rPr lang="zh-CN" altLang="en-US" sz="3200" dirty="0">
                <a:latin typeface="+mn-ea"/>
              </a:rPr>
              <a:t>可以写成</a:t>
            </a:r>
            <a:r>
              <a:rPr lang="en-US" altLang="zh-CN" sz="3200" dirty="0">
                <a:latin typeface="+mn-ea"/>
              </a:rPr>
              <a:t>S = m</a:t>
            </a:r>
            <a:r>
              <a:rPr lang="en-US" altLang="zh-CN" sz="3200" baseline="30000" dirty="0">
                <a:latin typeface="+mn-ea"/>
              </a:rPr>
              <a:t>e</a:t>
            </a:r>
            <a:r>
              <a:rPr lang="en-US" altLang="zh-CN" sz="3200" dirty="0">
                <a:latin typeface="+mn-ea"/>
              </a:rPr>
              <a:t> - </a:t>
            </a:r>
            <a:r>
              <a:rPr lang="en-US" altLang="zh-CN" sz="3200" dirty="0" err="1">
                <a:latin typeface="+mn-ea"/>
              </a:rPr>
              <a:t>kn</a:t>
            </a:r>
            <a:r>
              <a:rPr lang="zh-CN" altLang="en-US" sz="3200" dirty="0">
                <a:latin typeface="+mn-ea"/>
              </a:rPr>
              <a:t>，带入解密，即证</a:t>
            </a:r>
            <a:r>
              <a:rPr lang="en-US" altLang="zh-CN" sz="3200" dirty="0">
                <a:latin typeface="+mn-ea"/>
              </a:rPr>
              <a:t>(m</a:t>
            </a:r>
            <a:r>
              <a:rPr lang="en-US" altLang="zh-CN" sz="3200" baseline="30000" dirty="0">
                <a:latin typeface="+mn-ea"/>
              </a:rPr>
              <a:t>e</a:t>
            </a:r>
            <a:r>
              <a:rPr lang="en-US" altLang="zh-CN" sz="3200" dirty="0">
                <a:latin typeface="+mn-ea"/>
              </a:rPr>
              <a:t> - </a:t>
            </a:r>
            <a:r>
              <a:rPr lang="en-US" altLang="zh-CN" sz="3200" dirty="0" err="1">
                <a:latin typeface="+mn-ea"/>
              </a:rPr>
              <a:t>kn</a:t>
            </a:r>
            <a:r>
              <a:rPr lang="en-US" altLang="zh-CN" sz="3200" dirty="0">
                <a:latin typeface="+mn-ea"/>
              </a:rPr>
              <a:t>)</a:t>
            </a:r>
            <a:r>
              <a:rPr lang="en-US" altLang="zh-CN" sz="3200" baseline="30000" dirty="0">
                <a:latin typeface="+mn-ea"/>
              </a:rPr>
              <a:t>d</a:t>
            </a:r>
            <a:r>
              <a:rPr lang="en-US" altLang="zh-CN" sz="3200" dirty="0">
                <a:latin typeface="+mn-ea"/>
              </a:rPr>
              <a:t> ≡ m (mod n)</a:t>
            </a:r>
          </a:p>
          <a:p>
            <a:r>
              <a:rPr lang="zh-CN" altLang="en-US" sz="3200" dirty="0">
                <a:latin typeface="+mn-ea"/>
              </a:rPr>
              <a:t>由</a:t>
            </a:r>
            <a:r>
              <a:rPr lang="en-US" altLang="zh-CN" sz="3200" dirty="0" err="1">
                <a:latin typeface="+mn-ea"/>
              </a:rPr>
              <a:t>ed</a:t>
            </a:r>
            <a:r>
              <a:rPr lang="en-US" altLang="zh-CN" sz="3200" dirty="0">
                <a:latin typeface="+mn-ea"/>
              </a:rPr>
              <a:t> ≡ 1 (mod </a:t>
            </a:r>
            <a:r>
              <a:rPr lang="el-GR" altLang="zh-CN" sz="3200" dirty="0">
                <a:latin typeface="+mn-ea"/>
              </a:rPr>
              <a:t>φ(</a:t>
            </a:r>
            <a:r>
              <a:rPr lang="en-US" altLang="zh-CN" sz="3200" dirty="0">
                <a:latin typeface="+mn-ea"/>
              </a:rPr>
              <a:t>n))</a:t>
            </a:r>
            <a:r>
              <a:rPr lang="zh-CN" altLang="en-US" sz="3200" dirty="0">
                <a:latin typeface="+mn-ea"/>
              </a:rPr>
              <a:t>，有</a:t>
            </a:r>
            <a:r>
              <a:rPr lang="en-US" altLang="zh-CN" sz="3200" dirty="0" err="1">
                <a:latin typeface="+mn-ea"/>
              </a:rPr>
              <a:t>ed</a:t>
            </a:r>
            <a:r>
              <a:rPr lang="en-US" altLang="zh-CN" sz="3200" dirty="0">
                <a:latin typeface="+mn-ea"/>
              </a:rPr>
              <a:t> = h</a:t>
            </a:r>
            <a:r>
              <a:rPr lang="el-GR" altLang="zh-CN" sz="3200" dirty="0">
                <a:latin typeface="+mn-ea"/>
              </a:rPr>
              <a:t>φ(</a:t>
            </a:r>
            <a:r>
              <a:rPr lang="en-US" altLang="zh-CN" sz="3200" dirty="0">
                <a:latin typeface="+mn-ea"/>
              </a:rPr>
              <a:t>n)+1</a:t>
            </a:r>
            <a:r>
              <a:rPr lang="zh-CN" altLang="en-US" sz="3200" dirty="0">
                <a:latin typeface="+mn-ea"/>
              </a:rPr>
              <a:t>，再代入上式得</a:t>
            </a:r>
            <a:r>
              <a:rPr lang="pt-BR" altLang="zh-CN" sz="3200" dirty="0">
                <a:latin typeface="+mn-ea"/>
              </a:rPr>
              <a:t>m</a:t>
            </a:r>
            <a:r>
              <a:rPr lang="pt-BR" altLang="zh-CN" sz="3200" baseline="30000" dirty="0">
                <a:latin typeface="+mn-ea"/>
              </a:rPr>
              <a:t>hφ(n)+1</a:t>
            </a:r>
            <a:r>
              <a:rPr lang="pt-BR" altLang="zh-CN" sz="3200" dirty="0">
                <a:latin typeface="+mn-ea"/>
              </a:rPr>
              <a:t> ≡ m (mod n) </a:t>
            </a:r>
            <a:endParaRPr lang="en-US" altLang="zh-CN" sz="3200" dirty="0">
              <a:latin typeface="+mn-ea"/>
            </a:endParaRPr>
          </a:p>
          <a:p>
            <a:r>
              <a:rPr lang="en-US" altLang="zh-CN" sz="3200" dirty="0">
                <a:latin typeface="+mn-ea"/>
              </a:rPr>
              <a:t>1- </a:t>
            </a:r>
            <a:r>
              <a:rPr lang="zh-CN" altLang="en-US" sz="3200" dirty="0">
                <a:latin typeface="+mn-ea"/>
              </a:rPr>
              <a:t>若</a:t>
            </a:r>
            <a:r>
              <a:rPr lang="en-US" altLang="zh-CN" sz="3200" dirty="0">
                <a:latin typeface="+mn-ea"/>
              </a:rPr>
              <a:t>m</a:t>
            </a:r>
            <a:r>
              <a:rPr lang="zh-CN" altLang="en-US" sz="3200" dirty="0">
                <a:latin typeface="+mn-ea"/>
              </a:rPr>
              <a:t>与</a:t>
            </a:r>
            <a:r>
              <a:rPr lang="en-US" altLang="zh-CN" sz="3200" dirty="0">
                <a:latin typeface="+mn-ea"/>
              </a:rPr>
              <a:t>n</a:t>
            </a:r>
            <a:r>
              <a:rPr lang="zh-CN" altLang="en-US" sz="3200" dirty="0">
                <a:latin typeface="+mn-ea"/>
              </a:rPr>
              <a:t>互质就是欧拉定理</a:t>
            </a:r>
            <a:endParaRPr lang="en-US" altLang="zh-CN" sz="3200" dirty="0">
              <a:latin typeface="+mn-ea"/>
            </a:endParaRPr>
          </a:p>
          <a:p>
            <a:r>
              <a:rPr lang="en-US" altLang="zh-CN" sz="3200" dirty="0">
                <a:latin typeface="+mn-ea"/>
              </a:rPr>
              <a:t>2- </a:t>
            </a:r>
            <a:r>
              <a:rPr lang="zh-CN" altLang="en-US" sz="3200" dirty="0">
                <a:latin typeface="+mn-ea"/>
              </a:rPr>
              <a:t>若</a:t>
            </a:r>
            <a:r>
              <a:rPr lang="en-US" altLang="zh-CN" sz="3200" dirty="0">
                <a:latin typeface="+mn-ea"/>
              </a:rPr>
              <a:t>m</a:t>
            </a:r>
            <a:r>
              <a:rPr lang="zh-CN" altLang="en-US" sz="3200" dirty="0">
                <a:latin typeface="+mn-ea"/>
              </a:rPr>
              <a:t>与</a:t>
            </a:r>
            <a:r>
              <a:rPr lang="en-US" altLang="zh-CN" sz="3200" dirty="0">
                <a:latin typeface="+mn-ea"/>
              </a:rPr>
              <a:t>n</a:t>
            </a:r>
            <a:r>
              <a:rPr lang="zh-CN" altLang="en-US" sz="3200" dirty="0">
                <a:latin typeface="+mn-ea"/>
              </a:rPr>
              <a:t>不互质，不妨设</a:t>
            </a:r>
            <a:r>
              <a:rPr lang="en-US" altLang="zh-CN" sz="3200" dirty="0">
                <a:latin typeface="+mn-ea"/>
              </a:rPr>
              <a:t>m=</a:t>
            </a:r>
            <a:r>
              <a:rPr lang="en-US" altLang="zh-CN" sz="3200" dirty="0" err="1">
                <a:latin typeface="+mn-ea"/>
              </a:rPr>
              <a:t>kp</a:t>
            </a:r>
            <a:r>
              <a:rPr lang="zh-CN" altLang="en-US" sz="3200" dirty="0">
                <a:latin typeface="+mn-ea"/>
              </a:rPr>
              <a:t>。 （</a:t>
            </a:r>
            <a:r>
              <a:rPr lang="en-US" altLang="zh-CN" sz="3200" dirty="0">
                <a:latin typeface="+mn-ea"/>
              </a:rPr>
              <a:t>m</a:t>
            </a:r>
            <a:r>
              <a:rPr lang="zh-CN" altLang="en-US" sz="3200" dirty="0">
                <a:latin typeface="+mn-ea"/>
              </a:rPr>
              <a:t>只能是</a:t>
            </a:r>
            <a:r>
              <a:rPr lang="en-US" altLang="zh-CN" sz="3200" dirty="0" err="1">
                <a:latin typeface="+mn-ea"/>
              </a:rPr>
              <a:t>kp</a:t>
            </a:r>
            <a:r>
              <a:rPr lang="zh-CN" altLang="en-US" sz="3200" dirty="0">
                <a:latin typeface="+mn-ea"/>
              </a:rPr>
              <a:t>或者</a:t>
            </a:r>
            <a:r>
              <a:rPr lang="en-US" altLang="zh-CN" sz="3200" dirty="0" err="1">
                <a:latin typeface="+mn-ea"/>
              </a:rPr>
              <a:t>kq</a:t>
            </a:r>
            <a:r>
              <a:rPr lang="zh-CN" altLang="en-US" sz="3200" dirty="0">
                <a:latin typeface="+mn-ea"/>
              </a:rPr>
              <a:t>）</a:t>
            </a:r>
            <a:endParaRPr lang="en-US" altLang="zh-CN" sz="3200" dirty="0">
              <a:latin typeface="+mn-ea"/>
            </a:endParaRPr>
          </a:p>
          <a:p>
            <a:pPr lvl="1"/>
            <a:r>
              <a:rPr lang="zh-CN" altLang="en-US" sz="2900" dirty="0">
                <a:latin typeface="+mn-ea"/>
              </a:rPr>
              <a:t>根据欧拉定理有</a:t>
            </a:r>
            <a:r>
              <a:rPr lang="en-US" altLang="zh-CN" sz="2900" dirty="0">
                <a:latin typeface="+mn-ea"/>
              </a:rPr>
              <a:t>(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)</a:t>
            </a:r>
            <a:r>
              <a:rPr lang="en-US" altLang="zh-CN" sz="2900" baseline="30000" dirty="0">
                <a:latin typeface="+mn-ea"/>
              </a:rPr>
              <a:t>q-1</a:t>
            </a:r>
            <a:r>
              <a:rPr lang="en-US" altLang="zh-CN" sz="2900" dirty="0">
                <a:latin typeface="+mn-ea"/>
              </a:rPr>
              <a:t> ≡ 1 (mod q) </a:t>
            </a:r>
            <a:r>
              <a:rPr lang="zh-CN" altLang="en-US" sz="2900" dirty="0">
                <a:latin typeface="+mn-ea"/>
              </a:rPr>
              <a:t>（</a:t>
            </a:r>
            <a:r>
              <a:rPr lang="en-US" altLang="zh-CN" sz="2900" dirty="0">
                <a:latin typeface="+mn-ea"/>
              </a:rPr>
              <a:t>k</a:t>
            </a:r>
            <a:r>
              <a:rPr lang="zh-CN" altLang="en-US" sz="2900" dirty="0">
                <a:latin typeface="+mn-ea"/>
              </a:rPr>
              <a:t>与</a:t>
            </a:r>
            <a:r>
              <a:rPr lang="en-US" altLang="zh-CN" sz="2900" dirty="0">
                <a:latin typeface="+mn-ea"/>
              </a:rPr>
              <a:t>q</a:t>
            </a:r>
            <a:r>
              <a:rPr lang="zh-CN" altLang="en-US" sz="2900" dirty="0">
                <a:latin typeface="+mn-ea"/>
              </a:rPr>
              <a:t>互质）</a:t>
            </a:r>
            <a:endParaRPr lang="en-US" altLang="zh-CN" sz="2900" dirty="0">
              <a:latin typeface="+mn-ea"/>
            </a:endParaRPr>
          </a:p>
          <a:p>
            <a:pPr lvl="1"/>
            <a:r>
              <a:rPr lang="en-US" altLang="zh-CN" sz="2900" dirty="0">
                <a:latin typeface="+mn-ea"/>
              </a:rPr>
              <a:t>=》[(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)</a:t>
            </a:r>
            <a:r>
              <a:rPr lang="en-US" altLang="zh-CN" sz="2900" baseline="30000" dirty="0">
                <a:latin typeface="+mn-ea"/>
              </a:rPr>
              <a:t>q-1</a:t>
            </a:r>
            <a:r>
              <a:rPr lang="en-US" altLang="zh-CN" sz="2900" dirty="0">
                <a:latin typeface="+mn-ea"/>
              </a:rPr>
              <a:t>]</a:t>
            </a:r>
            <a:r>
              <a:rPr lang="en-US" altLang="zh-CN" sz="2900" baseline="30000" dirty="0">
                <a:latin typeface="+mn-ea"/>
              </a:rPr>
              <a:t>h(p-1)</a:t>
            </a:r>
            <a:r>
              <a:rPr lang="en-US" altLang="zh-CN" sz="2900" dirty="0">
                <a:latin typeface="+mn-ea"/>
              </a:rPr>
              <a:t> × 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 ≡ 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 (mod q)</a:t>
            </a:r>
          </a:p>
          <a:p>
            <a:pPr lvl="1"/>
            <a:r>
              <a:rPr lang="en-US" altLang="zh-CN" sz="2900" dirty="0">
                <a:latin typeface="+mn-ea"/>
              </a:rPr>
              <a:t>=》(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)</a:t>
            </a:r>
            <a:r>
              <a:rPr lang="en-US" altLang="zh-CN" sz="2900" baseline="30000" dirty="0" err="1">
                <a:latin typeface="+mn-ea"/>
              </a:rPr>
              <a:t>ed</a:t>
            </a:r>
            <a:r>
              <a:rPr lang="en-US" altLang="zh-CN" sz="2900" dirty="0">
                <a:latin typeface="+mn-ea"/>
              </a:rPr>
              <a:t> ≡ 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 (mod q) </a:t>
            </a:r>
            <a:r>
              <a:rPr lang="zh-CN" altLang="en-US" sz="2900" dirty="0">
                <a:latin typeface="+mn-ea"/>
              </a:rPr>
              <a:t>（根据</a:t>
            </a:r>
            <a:r>
              <a:rPr lang="en-US" altLang="zh-CN" sz="2900" dirty="0" err="1">
                <a:latin typeface="+mn-ea"/>
              </a:rPr>
              <a:t>ed</a:t>
            </a:r>
            <a:r>
              <a:rPr lang="en-US" altLang="zh-CN" sz="2900" dirty="0">
                <a:latin typeface="+mn-ea"/>
              </a:rPr>
              <a:t> = h</a:t>
            </a:r>
            <a:r>
              <a:rPr lang="el-GR" altLang="zh-CN" sz="2900" dirty="0">
                <a:latin typeface="+mn-ea"/>
              </a:rPr>
              <a:t>φ(</a:t>
            </a:r>
            <a:r>
              <a:rPr lang="en-US" altLang="zh-CN" sz="2900" dirty="0">
                <a:latin typeface="+mn-ea"/>
              </a:rPr>
              <a:t>n)+1=h(p-1)(q-1)+1</a:t>
            </a:r>
            <a:r>
              <a:rPr lang="zh-CN" altLang="en-US" sz="2900" dirty="0">
                <a:latin typeface="+mn-ea"/>
              </a:rPr>
              <a:t>）</a:t>
            </a:r>
            <a:endParaRPr lang="en-US" altLang="zh-CN" sz="2900" dirty="0">
              <a:latin typeface="+mn-ea"/>
            </a:endParaRPr>
          </a:p>
          <a:p>
            <a:pPr lvl="1"/>
            <a:r>
              <a:rPr lang="en-US" altLang="zh-CN" sz="2900" dirty="0">
                <a:latin typeface="+mn-ea"/>
              </a:rPr>
              <a:t>=》(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)</a:t>
            </a:r>
            <a:r>
              <a:rPr lang="en-US" altLang="zh-CN" sz="2900" baseline="30000" dirty="0">
                <a:latin typeface="+mn-ea"/>
              </a:rPr>
              <a:t>ed</a:t>
            </a:r>
            <a:r>
              <a:rPr lang="en-US" altLang="zh-CN" sz="2900" dirty="0">
                <a:latin typeface="+mn-ea"/>
              </a:rPr>
              <a:t> = </a:t>
            </a:r>
            <a:r>
              <a:rPr lang="en-US" altLang="zh-CN" sz="2900" dirty="0" err="1">
                <a:latin typeface="+mn-ea"/>
              </a:rPr>
              <a:t>tq</a:t>
            </a:r>
            <a:r>
              <a:rPr lang="en-US" altLang="zh-CN" sz="2900" dirty="0">
                <a:latin typeface="+mn-ea"/>
              </a:rPr>
              <a:t> + 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 </a:t>
            </a:r>
            <a:r>
              <a:rPr lang="zh-CN" altLang="en-US" sz="2900" dirty="0">
                <a:latin typeface="+mn-ea"/>
              </a:rPr>
              <a:t>（于是有：</a:t>
            </a:r>
            <a:r>
              <a:rPr lang="en-US" altLang="zh-CN" sz="2900" dirty="0">
                <a:latin typeface="+mn-ea"/>
              </a:rPr>
              <a:t>t</a:t>
            </a:r>
            <a:r>
              <a:rPr lang="zh-CN" altLang="en-US" sz="2900" dirty="0">
                <a:latin typeface="+mn-ea"/>
              </a:rPr>
              <a:t>必能被</a:t>
            </a:r>
            <a:r>
              <a:rPr lang="en-US" altLang="zh-CN" sz="2900" dirty="0">
                <a:latin typeface="+mn-ea"/>
              </a:rPr>
              <a:t>p</a:t>
            </a:r>
            <a:r>
              <a:rPr lang="zh-CN" altLang="en-US" sz="2900" dirty="0">
                <a:latin typeface="+mn-ea"/>
              </a:rPr>
              <a:t>整除</a:t>
            </a:r>
            <a:r>
              <a:rPr lang="en-US" altLang="zh-CN" sz="2900" dirty="0">
                <a:latin typeface="+mn-ea"/>
              </a:rPr>
              <a:t>, t=</a:t>
            </a:r>
            <a:r>
              <a:rPr lang="en-US" altLang="zh-CN" sz="2900" dirty="0" err="1">
                <a:latin typeface="+mn-ea"/>
              </a:rPr>
              <a:t>t</a:t>
            </a:r>
            <a:r>
              <a:rPr lang="en-US" altLang="zh-CN" sz="2900" dirty="0" err="1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zh-CN" sz="2900" dirty="0" err="1">
                <a:latin typeface="+mn-ea"/>
              </a:rPr>
              <a:t>p</a:t>
            </a:r>
            <a:r>
              <a:rPr lang="zh-CN" altLang="en-US" sz="2900" dirty="0">
                <a:latin typeface="+mn-ea"/>
              </a:rPr>
              <a:t>）</a:t>
            </a:r>
            <a:endParaRPr lang="en-US" altLang="zh-CN" sz="2900" dirty="0">
              <a:latin typeface="+mn-ea"/>
            </a:endParaRPr>
          </a:p>
          <a:p>
            <a:pPr lvl="1"/>
            <a:r>
              <a:rPr lang="en-US" altLang="zh-CN" sz="2900" dirty="0">
                <a:latin typeface="+mn-ea"/>
              </a:rPr>
              <a:t>=》(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)</a:t>
            </a:r>
            <a:r>
              <a:rPr lang="en-US" altLang="zh-CN" sz="2900" baseline="30000" dirty="0" err="1">
                <a:latin typeface="+mn-ea"/>
              </a:rPr>
              <a:t>ed</a:t>
            </a:r>
            <a:r>
              <a:rPr lang="en-US" altLang="zh-CN" sz="2900" dirty="0">
                <a:latin typeface="+mn-ea"/>
              </a:rPr>
              <a:t> = </a:t>
            </a:r>
            <a:r>
              <a:rPr lang="en-US" altLang="zh-CN" sz="2900" dirty="0" err="1">
                <a:latin typeface="+mn-ea"/>
              </a:rPr>
              <a:t>t</a:t>
            </a:r>
            <a:r>
              <a:rPr lang="en-US" altLang="zh-CN" sz="2900" dirty="0" err="1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zh-CN" sz="2900" dirty="0" err="1">
                <a:latin typeface="+mn-ea"/>
              </a:rPr>
              <a:t>pq</a:t>
            </a:r>
            <a:r>
              <a:rPr lang="en-US" altLang="zh-CN" sz="2900" dirty="0">
                <a:latin typeface="+mn-ea"/>
              </a:rPr>
              <a:t> + 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  </a:t>
            </a:r>
            <a:r>
              <a:rPr lang="zh-CN" altLang="en-US" sz="2900" dirty="0">
                <a:latin typeface="+mn-ea"/>
              </a:rPr>
              <a:t>（</a:t>
            </a:r>
            <a:r>
              <a:rPr lang="en-US" altLang="zh-CN" sz="2900" dirty="0">
                <a:latin typeface="+mn-ea"/>
              </a:rPr>
              <a:t>m=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zh-CN" altLang="en-US" sz="2900" dirty="0">
                <a:latin typeface="+mn-ea"/>
              </a:rPr>
              <a:t>，</a:t>
            </a:r>
            <a:r>
              <a:rPr lang="en-US" altLang="zh-CN" sz="2900" dirty="0">
                <a:latin typeface="+mn-ea"/>
              </a:rPr>
              <a:t>n=</a:t>
            </a:r>
            <a:r>
              <a:rPr lang="en-US" altLang="zh-CN" sz="2900" dirty="0" err="1">
                <a:latin typeface="+mn-ea"/>
              </a:rPr>
              <a:t>pq</a:t>
            </a:r>
            <a:r>
              <a:rPr lang="zh-CN" altLang="en-US" sz="2900" dirty="0">
                <a:latin typeface="+mn-ea"/>
              </a:rPr>
              <a:t>）</a:t>
            </a:r>
            <a:endParaRPr lang="en-US" altLang="zh-CN" sz="2900" dirty="0">
              <a:latin typeface="+mn-ea"/>
            </a:endParaRPr>
          </a:p>
          <a:p>
            <a:pPr lvl="1"/>
            <a:r>
              <a:rPr lang="en-US" altLang="zh-CN" sz="2900" dirty="0">
                <a:latin typeface="+mn-ea"/>
              </a:rPr>
              <a:t>=》m</a:t>
            </a:r>
            <a:r>
              <a:rPr lang="en-US" altLang="zh-CN" sz="2900" baseline="30000" dirty="0">
                <a:latin typeface="+mn-ea"/>
              </a:rPr>
              <a:t>ed</a:t>
            </a:r>
            <a:r>
              <a:rPr lang="en-US" altLang="zh-CN" sz="2900" dirty="0">
                <a:latin typeface="+mn-ea"/>
              </a:rPr>
              <a:t> ≡ m (mod n)</a:t>
            </a:r>
          </a:p>
          <a:p>
            <a:endParaRPr lang="zh-CN" altLang="en-US" dirty="0">
              <a:latin typeface="+mn-ea"/>
            </a:endParaRPr>
          </a:p>
          <a:p>
            <a:endParaRPr lang="zh-CN" altLang="en-US" dirty="0"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75677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本节小结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44</a:t>
            </a:fld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755576" y="1844824"/>
            <a:ext cx="741682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：什么是</a:t>
            </a:r>
            <a:r>
              <a:rPr lang="en-US" altLang="zh-CN" sz="3200" b="1" dirty="0"/>
              <a:t>(</a:t>
            </a:r>
            <a:r>
              <a:rPr lang="zh-CN" altLang="en-US" sz="3200" b="1" dirty="0"/>
              <a:t>初等</a:t>
            </a:r>
            <a:r>
              <a:rPr lang="en-US" altLang="zh-CN" sz="3200" b="1" dirty="0"/>
              <a:t>)</a:t>
            </a:r>
            <a:r>
              <a:rPr lang="zh-CN" altLang="en-US" sz="3200" b="1" dirty="0"/>
              <a:t>数论？</a:t>
            </a:r>
            <a:endParaRPr lang="en-US" altLang="zh-CN" sz="3200" b="1" dirty="0"/>
          </a:p>
          <a:p>
            <a:r>
              <a:rPr lang="en-US" altLang="zh-CN" sz="2800" b="1" dirty="0">
                <a:solidFill>
                  <a:srgbClr val="2E2E99"/>
                </a:solidFill>
              </a:rPr>
              <a:t>- </a:t>
            </a:r>
            <a:r>
              <a:rPr lang="zh-CN" altLang="en-US" sz="2800" b="1" dirty="0">
                <a:solidFill>
                  <a:srgbClr val="2E2E99"/>
                </a:solidFill>
              </a:rPr>
              <a:t>研究整数的性质：整除、余数、同余算术</a:t>
            </a:r>
            <a:endParaRPr lang="en-US" altLang="zh-CN" sz="2800" b="1" dirty="0">
              <a:solidFill>
                <a:srgbClr val="2E2E99"/>
              </a:solidFill>
            </a:endParaRPr>
          </a:p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：素数有哪些性质？</a:t>
            </a:r>
            <a:endParaRPr lang="en-US" altLang="zh-CN" sz="3200" b="1" dirty="0"/>
          </a:p>
          <a:p>
            <a:pPr marL="342900" indent="-342900">
              <a:buFontTx/>
              <a:buChar char="-"/>
            </a:pPr>
            <a:r>
              <a:rPr lang="zh-CN" altLang="en-US" sz="2800" b="1" dirty="0">
                <a:solidFill>
                  <a:srgbClr val="2E2E99"/>
                </a:solidFill>
              </a:rPr>
              <a:t>素数基本定理</a:t>
            </a:r>
            <a:endParaRPr lang="en-US" altLang="zh-CN" sz="2800" b="1" dirty="0">
              <a:solidFill>
                <a:srgbClr val="2E2E99"/>
              </a:solidFill>
            </a:endParaRPr>
          </a:p>
          <a:p>
            <a:pPr marL="342900" indent="-342900">
              <a:buFontTx/>
              <a:buChar char="-"/>
            </a:pPr>
            <a:r>
              <a:rPr lang="zh-CN" altLang="en-US" sz="2800" b="1" dirty="0">
                <a:solidFill>
                  <a:srgbClr val="2E2E99"/>
                </a:solidFill>
              </a:rPr>
              <a:t>最大公约数</a:t>
            </a:r>
            <a:endParaRPr lang="en-US" altLang="zh-CN" sz="2800" b="1" dirty="0">
              <a:solidFill>
                <a:srgbClr val="2E2E99"/>
              </a:solidFill>
            </a:endParaRPr>
          </a:p>
          <a:p>
            <a:pPr marL="342900" indent="-342900">
              <a:buFontTx/>
              <a:buChar char="-"/>
            </a:pPr>
            <a:r>
              <a:rPr lang="zh-CN" altLang="en-US" sz="2800" b="1" dirty="0">
                <a:solidFill>
                  <a:srgbClr val="2E2E99"/>
                </a:solidFill>
              </a:rPr>
              <a:t>中国剩余定理</a:t>
            </a:r>
            <a:r>
              <a:rPr lang="en-US" altLang="zh-CN" sz="2800" b="1" dirty="0">
                <a:solidFill>
                  <a:srgbClr val="2E2E99"/>
                </a:solidFill>
              </a:rPr>
              <a:t>/</a:t>
            </a:r>
            <a:r>
              <a:rPr lang="zh-CN" altLang="en-US" sz="2800" b="1" dirty="0">
                <a:solidFill>
                  <a:srgbClr val="2E2E99"/>
                </a:solidFill>
              </a:rPr>
              <a:t>同余方程</a:t>
            </a:r>
            <a:endParaRPr lang="en-US" altLang="zh-CN" sz="2800" b="1" dirty="0">
              <a:solidFill>
                <a:srgbClr val="2E2E99"/>
              </a:solidFill>
            </a:endParaRPr>
          </a:p>
          <a:p>
            <a:pPr marL="342900" indent="-342900">
              <a:buFontTx/>
              <a:buChar char="-"/>
            </a:pPr>
            <a:r>
              <a:rPr lang="zh-CN" altLang="en-US" sz="2800" b="1" dirty="0">
                <a:solidFill>
                  <a:srgbClr val="2E2E99"/>
                </a:solidFill>
              </a:rPr>
              <a:t>欧拉定理</a:t>
            </a:r>
            <a:r>
              <a:rPr lang="en-US" altLang="zh-CN" sz="2800" b="1" dirty="0">
                <a:solidFill>
                  <a:srgbClr val="2E2E99"/>
                </a:solidFill>
              </a:rPr>
              <a:t>/</a:t>
            </a:r>
            <a:r>
              <a:rPr lang="zh-CN" altLang="en-US" sz="2800" b="1" dirty="0">
                <a:solidFill>
                  <a:srgbClr val="2E2E99"/>
                </a:solidFill>
              </a:rPr>
              <a:t>费马小定理</a:t>
            </a:r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29680928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两个有限集合并集的计数</a:t>
            </a:r>
          </a:p>
        </p:txBody>
      </p:sp>
      <p:sp>
        <p:nvSpPr>
          <p:cNvPr id="51202" name="Oval 4"/>
          <p:cNvSpPr>
            <a:spLocks noChangeArrowheads="1"/>
          </p:cNvSpPr>
          <p:nvPr/>
        </p:nvSpPr>
        <p:spPr bwMode="auto">
          <a:xfrm>
            <a:off x="1042988" y="2276475"/>
            <a:ext cx="2016125" cy="20161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zh-CN" altLang="en-US">
              <a:latin typeface="+mn-ea"/>
              <a:cs typeface="黑体" charset="0"/>
            </a:endParaRPr>
          </a:p>
        </p:txBody>
      </p:sp>
      <p:sp>
        <p:nvSpPr>
          <p:cNvPr id="51203" name="Oval 5"/>
          <p:cNvSpPr>
            <a:spLocks noChangeArrowheads="1"/>
          </p:cNvSpPr>
          <p:nvPr/>
        </p:nvSpPr>
        <p:spPr bwMode="auto">
          <a:xfrm>
            <a:off x="2122488" y="2276475"/>
            <a:ext cx="2016125" cy="20161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zh-CN" altLang="en-US">
              <a:latin typeface="+mn-ea"/>
              <a:cs typeface="黑体" charset="0"/>
            </a:endParaRPr>
          </a:p>
        </p:txBody>
      </p:sp>
      <p:sp>
        <p:nvSpPr>
          <p:cNvPr id="51204" name="Rectangle 6"/>
          <p:cNvSpPr>
            <a:spLocks noChangeArrowheads="1"/>
          </p:cNvSpPr>
          <p:nvPr/>
        </p:nvSpPr>
        <p:spPr bwMode="auto">
          <a:xfrm>
            <a:off x="538163" y="1916113"/>
            <a:ext cx="4176712" cy="2736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zh-CN" altLang="en-US">
              <a:latin typeface="+mn-ea"/>
              <a:cs typeface="黑体" charset="0"/>
            </a:endParaRPr>
          </a:p>
        </p:txBody>
      </p:sp>
      <p:sp>
        <p:nvSpPr>
          <p:cNvPr id="51205" name="Line 7"/>
          <p:cNvSpPr>
            <a:spLocks noChangeShapeType="1"/>
          </p:cNvSpPr>
          <p:nvPr/>
        </p:nvSpPr>
        <p:spPr bwMode="auto">
          <a:xfrm flipH="1">
            <a:off x="1763713" y="3573463"/>
            <a:ext cx="792162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>
              <a:latin typeface="+mn-ea"/>
            </a:endParaRPr>
          </a:p>
        </p:txBody>
      </p:sp>
      <p:sp>
        <p:nvSpPr>
          <p:cNvPr id="51206" name="Text Box 8"/>
          <p:cNvSpPr txBox="1">
            <a:spLocks noChangeArrowheads="1"/>
          </p:cNvSpPr>
          <p:nvPr/>
        </p:nvSpPr>
        <p:spPr bwMode="auto">
          <a:xfrm>
            <a:off x="755650" y="5300663"/>
            <a:ext cx="4032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zh-CN" altLang="en-US" sz="1800">
                <a:latin typeface="+mn-ea"/>
                <a:ea typeface="+mn-ea"/>
                <a:cs typeface="黑体" charset="0"/>
              </a:rPr>
              <a:t>既学英语，又学法语的同学</a:t>
            </a:r>
          </a:p>
        </p:txBody>
      </p:sp>
      <p:sp>
        <p:nvSpPr>
          <p:cNvPr id="51207" name="Text Box 9"/>
          <p:cNvSpPr txBox="1">
            <a:spLocks noChangeArrowheads="1"/>
          </p:cNvSpPr>
          <p:nvPr/>
        </p:nvSpPr>
        <p:spPr bwMode="auto">
          <a:xfrm>
            <a:off x="1187450" y="2636838"/>
            <a:ext cx="3603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1800">
                <a:latin typeface="+mn-ea"/>
                <a:ea typeface="+mn-ea"/>
                <a:cs typeface="黑体" charset="0"/>
              </a:rPr>
              <a:t>E</a:t>
            </a:r>
          </a:p>
        </p:txBody>
      </p:sp>
      <p:sp>
        <p:nvSpPr>
          <p:cNvPr id="51208" name="Text Box 10"/>
          <p:cNvSpPr txBox="1">
            <a:spLocks noChangeArrowheads="1"/>
          </p:cNvSpPr>
          <p:nvPr/>
        </p:nvSpPr>
        <p:spPr bwMode="auto">
          <a:xfrm>
            <a:off x="3635375" y="2636838"/>
            <a:ext cx="431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1800">
                <a:latin typeface="+mn-ea"/>
                <a:ea typeface="+mn-ea"/>
                <a:cs typeface="黑体" charset="0"/>
              </a:rPr>
              <a:t>F</a:t>
            </a:r>
          </a:p>
        </p:txBody>
      </p:sp>
      <p:sp>
        <p:nvSpPr>
          <p:cNvPr id="51209" name="Text Box 11"/>
          <p:cNvSpPr txBox="1">
            <a:spLocks noChangeArrowheads="1"/>
          </p:cNvSpPr>
          <p:nvPr/>
        </p:nvSpPr>
        <p:spPr bwMode="auto">
          <a:xfrm>
            <a:off x="2282825" y="3141663"/>
            <a:ext cx="7921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1800">
                <a:latin typeface="+mn-ea"/>
                <a:ea typeface="+mn-ea"/>
                <a:cs typeface="黑体" charset="0"/>
              </a:rPr>
              <a:t>E</a:t>
            </a:r>
            <a:r>
              <a:rPr kumimoji="0" lang="en-US" altLang="zh-CN" sz="1800">
                <a:latin typeface="+mn-ea"/>
                <a:ea typeface="+mn-ea"/>
                <a:cs typeface="黑体" charset="0"/>
                <a:sym typeface="Symbol" charset="0"/>
              </a:rPr>
              <a:t>F</a:t>
            </a:r>
          </a:p>
        </p:txBody>
      </p:sp>
      <p:sp>
        <p:nvSpPr>
          <p:cNvPr id="51210" name="Text Box 12"/>
          <p:cNvSpPr txBox="1">
            <a:spLocks noChangeArrowheads="1"/>
          </p:cNvSpPr>
          <p:nvPr/>
        </p:nvSpPr>
        <p:spPr bwMode="auto">
          <a:xfrm>
            <a:off x="5148064" y="1844675"/>
            <a:ext cx="3600449" cy="301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kumimoji="0" lang="zh-CN" altLang="en-US" b="1" dirty="0">
                <a:latin typeface="+mn-ea"/>
                <a:ea typeface="+mn-ea"/>
                <a:cs typeface="黑体" charset="0"/>
              </a:rPr>
              <a:t>已知某个班级学英语的</a:t>
            </a:r>
            <a:r>
              <a:rPr kumimoji="0" lang="en-US" altLang="zh-CN" b="1" dirty="0">
                <a:latin typeface="+mn-ea"/>
                <a:ea typeface="+mn-ea"/>
                <a:cs typeface="黑体" charset="0"/>
              </a:rPr>
              <a:t>50</a:t>
            </a:r>
            <a:r>
              <a:rPr kumimoji="0" lang="zh-CN" altLang="en-US" b="1" dirty="0">
                <a:latin typeface="+mn-ea"/>
                <a:ea typeface="+mn-ea"/>
                <a:cs typeface="黑体" charset="0"/>
              </a:rPr>
              <a:t>人，学法语的</a:t>
            </a:r>
            <a:r>
              <a:rPr kumimoji="0" lang="en-US" altLang="zh-CN" b="1" dirty="0">
                <a:latin typeface="+mn-ea"/>
                <a:ea typeface="+mn-ea"/>
                <a:cs typeface="黑体" charset="0"/>
              </a:rPr>
              <a:t>30</a:t>
            </a:r>
            <a:r>
              <a:rPr kumimoji="0" lang="zh-CN" altLang="en-US" b="1" dirty="0">
                <a:latin typeface="+mn-ea"/>
                <a:ea typeface="+mn-ea"/>
                <a:cs typeface="黑体" charset="0"/>
              </a:rPr>
              <a:t>人，分别记为：</a:t>
            </a:r>
          </a:p>
          <a:p>
            <a:pPr algn="ctr" eaLnBrk="1" hangingPunct="1">
              <a:spcBef>
                <a:spcPct val="30000"/>
              </a:spcBef>
            </a:pPr>
            <a:r>
              <a:rPr kumimoji="0" lang="en-US" altLang="zh-CN" b="1" dirty="0">
                <a:latin typeface="+mn-ea"/>
                <a:ea typeface="+mn-ea"/>
                <a:cs typeface="黑体" charset="0"/>
              </a:rPr>
              <a:t>|E| = 50; |F| = 30</a:t>
            </a:r>
          </a:p>
          <a:p>
            <a:pPr eaLnBrk="1" hangingPunct="1">
              <a:spcBef>
                <a:spcPct val="30000"/>
              </a:spcBef>
            </a:pPr>
            <a:r>
              <a:rPr kumimoji="0" lang="zh-CN" altLang="en-US" b="1" dirty="0">
                <a:latin typeface="+mn-ea"/>
                <a:ea typeface="+mn-ea"/>
                <a:cs typeface="黑体" charset="0"/>
              </a:rPr>
              <a:t>问这个班级一共多少人？</a:t>
            </a:r>
            <a:endParaRPr kumimoji="0" lang="en-US" altLang="zh-CN" b="1" dirty="0">
              <a:latin typeface="+mn-ea"/>
              <a:ea typeface="+mn-ea"/>
              <a:cs typeface="黑体" charset="0"/>
            </a:endParaRPr>
          </a:p>
          <a:p>
            <a:pPr eaLnBrk="1" hangingPunct="1">
              <a:spcBef>
                <a:spcPct val="30000"/>
              </a:spcBef>
            </a:pPr>
            <a:r>
              <a:rPr kumimoji="0" lang="zh-CN" altLang="en-US" b="1" dirty="0">
                <a:latin typeface="+mn-ea"/>
                <a:ea typeface="+mn-ea"/>
                <a:cs typeface="黑体" charset="0"/>
              </a:rPr>
              <a:t>显然，只要</a:t>
            </a:r>
            <a:r>
              <a:rPr kumimoji="0" lang="en-US" altLang="zh-CN" b="1" dirty="0">
                <a:latin typeface="+mn-ea"/>
                <a:ea typeface="+mn-ea"/>
                <a:cs typeface="黑体" charset="0"/>
              </a:rPr>
              <a:t>E</a:t>
            </a:r>
            <a:r>
              <a:rPr kumimoji="0" lang="en-US" altLang="zh-CN" b="1" dirty="0">
                <a:latin typeface="+mn-ea"/>
                <a:ea typeface="+mn-ea"/>
                <a:cs typeface="黑体" charset="0"/>
                <a:sym typeface="Symbol" charset="0"/>
              </a:rPr>
              <a:t>F</a:t>
            </a:r>
            <a:r>
              <a:rPr kumimoji="0" lang="el-GR" altLang="zh-CN" b="1" dirty="0">
                <a:latin typeface="+mn-ea"/>
                <a:ea typeface="+mn-ea"/>
                <a:cs typeface="MingLiU" charset="0"/>
                <a:sym typeface="Symbol" charset="0"/>
              </a:rPr>
              <a:t></a:t>
            </a:r>
            <a:r>
              <a:rPr kumimoji="0" lang="el-GR" altLang="zh-CN" b="1" dirty="0">
                <a:latin typeface="+mn-ea"/>
                <a:ea typeface="+mn-ea"/>
                <a:cs typeface="黑体" charset="0"/>
                <a:sym typeface="Symbol" charset="0"/>
              </a:rPr>
              <a:t></a:t>
            </a:r>
            <a:r>
              <a:rPr kumimoji="0" lang="zh-CN" altLang="en-US" b="1" dirty="0">
                <a:latin typeface="+mn-ea"/>
                <a:ea typeface="+mn-ea"/>
                <a:cs typeface="黑体" charset="0"/>
                <a:sym typeface="Symbol" charset="0"/>
              </a:rPr>
              <a:t>，班级人数就并非</a:t>
            </a:r>
            <a:r>
              <a:rPr kumimoji="0" lang="en-US" altLang="zh-CN" b="1" dirty="0">
                <a:latin typeface="+mn-ea"/>
                <a:ea typeface="+mn-ea"/>
                <a:cs typeface="黑体" charset="0"/>
                <a:sym typeface="Symbol" charset="0"/>
              </a:rPr>
              <a:t>80</a:t>
            </a:r>
            <a:r>
              <a:rPr kumimoji="0" lang="zh-CN" altLang="en-US" b="1" dirty="0">
                <a:latin typeface="+mn-ea"/>
                <a:ea typeface="+mn-ea"/>
                <a:cs typeface="黑体" charset="0"/>
                <a:sym typeface="Symbol" charset="0"/>
              </a:rPr>
              <a:t>人。</a:t>
            </a:r>
            <a:endParaRPr kumimoji="0" lang="el-GR" b="1" dirty="0">
              <a:latin typeface="+mn-ea"/>
              <a:ea typeface="+mn-ea"/>
              <a:cs typeface="黑体" charset="0"/>
              <a:sym typeface="Symbol" charset="0"/>
            </a:endParaRP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4067175" y="5300663"/>
            <a:ext cx="4897437" cy="461963"/>
          </a:xfrm>
          <a:prstGeom prst="rect">
            <a:avLst/>
          </a:prstGeom>
          <a:solidFill>
            <a:srgbClr val="CCFFCC"/>
          </a:solidFill>
          <a:ln w="57150" cmpd="thinThick">
            <a:solidFill>
              <a:srgbClr val="99CC00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>
                <a:latin typeface="+mn-ea"/>
                <a:ea typeface="+mn-ea"/>
                <a:cs typeface="黑体" charset="0"/>
              </a:rPr>
              <a:t>|E</a:t>
            </a:r>
            <a:r>
              <a:rPr lang="en-US" altLang="zh-CN" sz="2400">
                <a:latin typeface="+mn-ea"/>
                <a:ea typeface="+mn-ea"/>
                <a:cs typeface="黑体" charset="0"/>
                <a:sym typeface="Symbol" charset="0"/>
              </a:rPr>
              <a:t>F| =(|E|+|F|) </a:t>
            </a:r>
            <a:r>
              <a:rPr lang="en-US" altLang="zh-CN" sz="2400">
                <a:solidFill>
                  <a:srgbClr val="FF0000"/>
                </a:solidFill>
                <a:latin typeface="+mn-ea"/>
                <a:ea typeface="+mn-ea"/>
                <a:cs typeface="黑体" charset="0"/>
                <a:sym typeface="Symbol" charset="0"/>
              </a:rPr>
              <a:t>- |EF|</a:t>
            </a:r>
          </a:p>
        </p:txBody>
      </p:sp>
    </p:spTree>
    <p:extLst>
      <p:ext uri="{BB962C8B-B14F-4D97-AF65-F5344CB8AC3E}">
        <p14:creationId xmlns:p14="http://schemas.microsoft.com/office/powerpoint/2010/main" val="326562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>
                <a:latin typeface="+mn-ea"/>
                <a:ea typeface="+mn-ea"/>
              </a:rPr>
              <a:t>三个有限集合并集的计数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719263"/>
            <a:ext cx="8785225" cy="4411662"/>
          </a:xfrm>
        </p:spPr>
        <p:txBody>
          <a:bodyPr/>
          <a:lstStyle/>
          <a:p>
            <a:pPr eaLnBrk="1" hangingPunct="1"/>
            <a:r>
              <a:rPr lang="zh-CN" altLang="en-US" sz="2400" dirty="0">
                <a:latin typeface="+mn-ea"/>
              </a:rPr>
              <a:t>假设定义全集的三个子集</a:t>
            </a:r>
            <a:r>
              <a:rPr lang="en-US" altLang="zh-CN" sz="2400" dirty="0">
                <a:latin typeface="+mn-ea"/>
              </a:rPr>
              <a:t>A,B,C</a:t>
            </a:r>
            <a:r>
              <a:rPr lang="zh-CN" altLang="en-US" sz="2400" dirty="0">
                <a:latin typeface="+mn-ea"/>
              </a:rPr>
              <a:t>。则：</a:t>
            </a:r>
          </a:p>
          <a:p>
            <a:pPr algn="ctr" eaLnBrk="1" hangingPunct="1">
              <a:buFont typeface="Wingdings" charset="0"/>
              <a:buNone/>
            </a:pPr>
            <a:r>
              <a:rPr lang="en-US" altLang="zh-CN" sz="2400" dirty="0">
                <a:latin typeface="+mn-ea"/>
              </a:rPr>
              <a:t>|A</a:t>
            </a:r>
            <a:r>
              <a:rPr lang="en-US" altLang="zh-CN" sz="2400" dirty="0">
                <a:latin typeface="+mn-ea"/>
                <a:sym typeface="Symbol" charset="0"/>
              </a:rPr>
              <a:t>BC|=|A|+|B|+|C|-|AB|-|AC|-|BC|+|ABC|</a:t>
            </a:r>
          </a:p>
          <a:p>
            <a:pPr marL="344487" lvl="1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latin typeface="+mn-ea"/>
                <a:sym typeface="Symbol" charset="0"/>
              </a:rPr>
              <a:t>证明：</a:t>
            </a:r>
          </a:p>
          <a:p>
            <a:pPr marL="344487" lvl="1" indent="0" eaLnBrk="1" hangingPunct="1">
              <a:lnSpc>
                <a:spcPct val="110000"/>
              </a:lnSpc>
              <a:spcBef>
                <a:spcPct val="40000"/>
              </a:spcBef>
              <a:buNone/>
            </a:pPr>
            <a:r>
              <a:rPr lang="en-US" altLang="zh-CN" sz="2400" dirty="0">
                <a:latin typeface="+mn-ea"/>
                <a:sym typeface="Symbol" charset="0"/>
              </a:rPr>
              <a:t>|ABC|=</a:t>
            </a:r>
            <a:r>
              <a:rPr lang="en-US" altLang="zh-CN" sz="2400" dirty="0">
                <a:solidFill>
                  <a:srgbClr val="990000"/>
                </a:solidFill>
                <a:latin typeface="+mn-ea"/>
                <a:sym typeface="Symbol" charset="0"/>
              </a:rPr>
              <a:t>|AB|</a:t>
            </a:r>
            <a:r>
              <a:rPr lang="en-US" altLang="zh-CN" sz="2400" dirty="0">
                <a:latin typeface="+mn-ea"/>
                <a:sym typeface="Symbol" charset="0"/>
              </a:rPr>
              <a:t>+|C|-|(AB)C|</a:t>
            </a:r>
          </a:p>
          <a:p>
            <a:pPr marL="344487" lvl="1" indent="0" eaLnBrk="1" hangingPunct="1">
              <a:lnSpc>
                <a:spcPct val="110000"/>
              </a:lnSpc>
              <a:spcBef>
                <a:spcPct val="40000"/>
              </a:spcBef>
              <a:buNone/>
            </a:pPr>
            <a:r>
              <a:rPr lang="en-US" altLang="zh-CN" sz="2400" dirty="0">
                <a:latin typeface="+mn-ea"/>
                <a:sym typeface="Symbol" charset="0"/>
              </a:rPr>
              <a:t>         =</a:t>
            </a:r>
            <a:r>
              <a:rPr lang="en-US" altLang="zh-CN" sz="2400" dirty="0">
                <a:solidFill>
                  <a:srgbClr val="990000"/>
                </a:solidFill>
                <a:latin typeface="+mn-ea"/>
                <a:sym typeface="Symbol" charset="0"/>
              </a:rPr>
              <a:t>|A|+|B|-|AB|</a:t>
            </a:r>
            <a:r>
              <a:rPr lang="en-US" altLang="zh-CN" sz="2400" dirty="0">
                <a:latin typeface="+mn-ea"/>
                <a:sym typeface="Symbol" charset="0"/>
              </a:rPr>
              <a:t>+|C|-</a:t>
            </a:r>
            <a:r>
              <a:rPr lang="en-US" altLang="zh-CN" sz="2400" dirty="0">
                <a:solidFill>
                  <a:srgbClr val="006600"/>
                </a:solidFill>
                <a:latin typeface="+mn-ea"/>
                <a:sym typeface="Symbol" charset="0"/>
              </a:rPr>
              <a:t>|(AC)(BC)|</a:t>
            </a:r>
          </a:p>
          <a:p>
            <a:pPr marL="344487" lvl="1" indent="0" eaLnBrk="1" hangingPunct="1">
              <a:lnSpc>
                <a:spcPct val="110000"/>
              </a:lnSpc>
              <a:spcBef>
                <a:spcPct val="40000"/>
              </a:spcBef>
              <a:buNone/>
            </a:pPr>
            <a:r>
              <a:rPr lang="en-US" altLang="zh-CN" sz="2400" dirty="0">
                <a:latin typeface="+mn-ea"/>
                <a:sym typeface="Symbol" charset="0"/>
              </a:rPr>
              <a:t>         =</a:t>
            </a:r>
            <a:r>
              <a:rPr lang="en-US" altLang="zh-CN" sz="2400" dirty="0">
                <a:solidFill>
                  <a:srgbClr val="990000"/>
                </a:solidFill>
                <a:latin typeface="+mn-ea"/>
                <a:sym typeface="Symbol" charset="0"/>
              </a:rPr>
              <a:t>|A|+|B|-|AB|</a:t>
            </a:r>
            <a:r>
              <a:rPr lang="en-US" altLang="zh-CN" sz="2400" dirty="0">
                <a:latin typeface="+mn-ea"/>
                <a:sym typeface="Symbol" charset="0"/>
              </a:rPr>
              <a:t>+|C| </a:t>
            </a:r>
            <a:r>
              <a:rPr lang="en-US" altLang="zh-CN" sz="2400" dirty="0">
                <a:solidFill>
                  <a:srgbClr val="006600"/>
                </a:solidFill>
                <a:latin typeface="+mn-ea"/>
                <a:sym typeface="Symbol" charset="0"/>
              </a:rPr>
              <a:t>- |(AC)|-|(BC)|+|(ABC)|</a:t>
            </a:r>
            <a:endParaRPr lang="en-US" altLang="zh-CN" sz="2400" dirty="0">
              <a:latin typeface="+mn-ea"/>
              <a:sym typeface="Symbol" charset="0"/>
            </a:endParaRPr>
          </a:p>
          <a:p>
            <a:pPr marL="344487" lvl="1" indent="0" eaLnBrk="1" hangingPunct="1">
              <a:lnSpc>
                <a:spcPct val="110000"/>
              </a:lnSpc>
              <a:spcBef>
                <a:spcPct val="40000"/>
              </a:spcBef>
              <a:buNone/>
            </a:pPr>
            <a:r>
              <a:rPr lang="en-US" altLang="zh-CN" sz="2400" dirty="0">
                <a:latin typeface="+mn-ea"/>
                <a:sym typeface="Symbol" charset="0"/>
              </a:rPr>
              <a:t>         =|A|+|B|+|C|-|AB|-|AC|-|BC|+|ABC|</a:t>
            </a:r>
          </a:p>
        </p:txBody>
      </p:sp>
    </p:spTree>
    <p:extLst>
      <p:ext uri="{BB962C8B-B14F-4D97-AF65-F5344CB8AC3E}">
        <p14:creationId xmlns:p14="http://schemas.microsoft.com/office/powerpoint/2010/main" val="6229532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7543800" cy="1295400"/>
          </a:xfrm>
        </p:spPr>
        <p:txBody>
          <a:bodyPr/>
          <a:lstStyle/>
          <a:p>
            <a:pPr eaLnBrk="1" hangingPunct="1"/>
            <a:r>
              <a:rPr lang="zh-CN" altLang="en-US">
                <a:latin typeface="+mn-ea"/>
                <a:ea typeface="+mn-ea"/>
              </a:rPr>
              <a:t>容斥原理</a:t>
            </a:r>
            <a:br>
              <a:rPr lang="zh-CN" altLang="en-US">
                <a:latin typeface="+mn-ea"/>
                <a:ea typeface="+mn-ea"/>
              </a:rPr>
            </a:br>
            <a:r>
              <a:rPr lang="en-US" altLang="zh-CN" sz="2400">
                <a:latin typeface="+mn-ea"/>
                <a:ea typeface="+mn-ea"/>
              </a:rPr>
              <a:t>(Principle of Inclusion and Exclusion )</a:t>
            </a:r>
          </a:p>
        </p:txBody>
      </p:sp>
      <p:graphicFrame>
        <p:nvGraphicFramePr>
          <p:cNvPr id="6144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539750" y="1638300"/>
          <a:ext cx="8208963" cy="212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3" imgW="4064000" imgH="1054100" progId="Equation.3">
                  <p:embed/>
                </p:oleObj>
              </mc:Choice>
              <mc:Fallback>
                <p:oleObj name="公式" r:id="rId3" imgW="4064000" imgH="1054100" progId="Equation.3">
                  <p:embed/>
                  <p:pic>
                    <p:nvPicPr>
                      <p:cNvPr id="61442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638300"/>
                        <a:ext cx="8208963" cy="212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443" name="组合 5"/>
          <p:cNvGrpSpPr>
            <a:grpSpLocks/>
          </p:cNvGrpSpPr>
          <p:nvPr/>
        </p:nvGrpSpPr>
        <p:grpSpPr bwMode="auto">
          <a:xfrm>
            <a:off x="467544" y="3813363"/>
            <a:ext cx="8496228" cy="2924169"/>
            <a:chOff x="827087" y="3933825"/>
            <a:chExt cx="8496302" cy="2924356"/>
          </a:xfrm>
        </p:grpSpPr>
        <p:sp>
          <p:nvSpPr>
            <p:cNvPr id="61444" name="AutoShape 7" descr="粉色面巾纸"/>
            <p:cNvSpPr>
              <a:spLocks noChangeArrowheads="1"/>
            </p:cNvSpPr>
            <p:nvPr/>
          </p:nvSpPr>
          <p:spPr bwMode="auto">
            <a:xfrm>
              <a:off x="827087" y="3933825"/>
              <a:ext cx="8496301" cy="2924175"/>
            </a:xfrm>
            <a:prstGeom prst="roundRect">
              <a:avLst>
                <a:gd name="adj" fmla="val 16667"/>
              </a:avLst>
            </a:pr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/>
              <a:endParaRPr lang="zh-CN" altLang="en-US" sz="4000">
                <a:latin typeface="+mn-ea"/>
                <a:cs typeface="黑体" charset="0"/>
              </a:endParaRPr>
            </a:p>
          </p:txBody>
        </p:sp>
        <p:sp>
          <p:nvSpPr>
            <p:cNvPr id="61445" name="Text Box 6"/>
            <p:cNvSpPr txBox="1">
              <a:spLocks noChangeArrowheads="1"/>
            </p:cNvSpPr>
            <p:nvPr/>
          </p:nvSpPr>
          <p:spPr bwMode="auto">
            <a:xfrm>
              <a:off x="898453" y="4026456"/>
              <a:ext cx="8424936" cy="283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0" lang="zh-CN" altLang="en-US" sz="2800" dirty="0">
                  <a:latin typeface="+mn-ea"/>
                  <a:ea typeface="+mn-ea"/>
                  <a:cs typeface="黑体" charset="0"/>
                </a:rPr>
                <a:t>例如：</a:t>
              </a:r>
              <a:r>
                <a:rPr kumimoji="0" lang="en-US" altLang="zh-CN" sz="2800" dirty="0">
                  <a:latin typeface="+mn-ea"/>
                  <a:ea typeface="+mn-ea"/>
                  <a:cs typeface="黑体" charset="0"/>
                </a:rPr>
                <a:t>4</a:t>
              </a:r>
              <a:r>
                <a:rPr kumimoji="0" lang="zh-CN" altLang="en-US" sz="2800" dirty="0">
                  <a:latin typeface="+mn-ea"/>
                  <a:ea typeface="+mn-ea"/>
                  <a:cs typeface="黑体" charset="0"/>
                </a:rPr>
                <a:t>个子集的公式为：</a:t>
              </a:r>
            </a:p>
            <a:p>
              <a:pPr eaLnBrk="1" hangingPunct="1">
                <a:spcBef>
                  <a:spcPct val="50000"/>
                </a:spcBef>
              </a:pPr>
              <a:r>
                <a:rPr kumimoji="0" lang="en-US" altLang="zh-CN" sz="2800" dirty="0">
                  <a:latin typeface="+mn-ea"/>
                  <a:ea typeface="+mn-ea"/>
                  <a:cs typeface="黑体" charset="0"/>
                </a:rPr>
                <a:t>|A</a:t>
              </a:r>
              <a:r>
                <a:rPr kumimoji="0" lang="en-US" altLang="zh-CN" sz="2800" baseline="-25000" dirty="0">
                  <a:latin typeface="+mn-ea"/>
                  <a:ea typeface="+mn-ea"/>
                  <a:cs typeface="黑体" charset="0"/>
                </a:rPr>
                <a:t>1</a:t>
              </a:r>
              <a:r>
                <a:rPr kumimoji="0" lang="en-US" altLang="zh-CN" sz="2800" dirty="0">
                  <a:latin typeface="+mn-ea"/>
                  <a:ea typeface="+mn-ea"/>
                  <a:cs typeface="黑体" charset="0"/>
                </a:rPr>
                <a:t>|+ 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|A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</a:rPr>
                <a:t>2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|+ |A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</a:rPr>
                <a:t>3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|+ |A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</a:rPr>
                <a:t>4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|</a:t>
              </a:r>
            </a:p>
            <a:p>
              <a:pPr eaLnBrk="1" hangingPunct="1">
                <a:spcBef>
                  <a:spcPct val="50000"/>
                </a:spcBef>
              </a:pP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 - (|A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</a:rPr>
                <a:t>1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2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|+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|A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</a:rPr>
                <a:t>1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3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|+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|A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</a:rPr>
                <a:t>1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4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|+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|A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</a:rPr>
                <a:t>2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3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|+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|A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</a:rPr>
                <a:t>2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4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|+|A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3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4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|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) </a:t>
              </a:r>
            </a:p>
            <a:p>
              <a:pPr eaLnBrk="1" hangingPunct="1">
                <a:spcBef>
                  <a:spcPct val="50000"/>
                </a:spcBef>
              </a:pP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     + (|A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</a:rPr>
                <a:t>1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2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3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|+|A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</a:rPr>
                <a:t>1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2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4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|+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|A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</a:rPr>
                <a:t>1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3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4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|+|A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</a:rPr>
                <a:t>2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3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4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|) </a:t>
              </a:r>
            </a:p>
            <a:p>
              <a:pPr eaLnBrk="1" hangingPunct="1">
                <a:spcBef>
                  <a:spcPct val="50000"/>
                </a:spcBef>
              </a:pP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    - 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|A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</a:rPr>
                <a:t>1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2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  <a:sym typeface="Symbol" charset="0"/>
                </a:rPr>
                <a:t>3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  <a:sym typeface="Symbol" charset="0"/>
                </a:rPr>
                <a:t>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A</a:t>
              </a:r>
              <a:r>
                <a:rPr kumimoji="0" lang="en-US" altLang="zh-CN" baseline="-25000" dirty="0">
                  <a:latin typeface="+mn-ea"/>
                  <a:ea typeface="+mn-ea"/>
                  <a:cs typeface="黑体" charset="0"/>
                </a:rPr>
                <a:t>4</a:t>
              </a:r>
              <a:r>
                <a:rPr kumimoji="0" lang="en-US" altLang="zh-CN" dirty="0">
                  <a:latin typeface="+mn-ea"/>
                  <a:ea typeface="+mn-ea"/>
                  <a:cs typeface="黑体" charset="0"/>
                </a:rPr>
                <a:t>|</a:t>
              </a:r>
              <a:endParaRPr kumimoji="0" lang="en-US" altLang="zh-CN" dirty="0">
                <a:latin typeface="+mn-ea"/>
                <a:ea typeface="+mn-ea"/>
                <a:cs typeface="黑体" charset="0"/>
                <a:sym typeface="Symbol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843808" y="1638300"/>
            <a:ext cx="1728192" cy="422548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467544" y="2204864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259632" y="2204864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9087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648"/>
            <a:ext cx="7543800" cy="941388"/>
          </a:xfrm>
        </p:spPr>
        <p:txBody>
          <a:bodyPr/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容斥原理的证明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28676"/>
            <a:ext cx="8748713" cy="475297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600" dirty="0">
                <a:latin typeface="+mn-ea"/>
              </a:rPr>
              <a:t>公式：</a:t>
            </a:r>
            <a:endParaRPr lang="en-US" altLang="zh-CN" sz="2600" i="1" dirty="0">
              <a:latin typeface="+mn-ea"/>
            </a:endParaRPr>
          </a:p>
          <a:p>
            <a:pPr eaLnBrk="1" hangingPunct="1">
              <a:lnSpc>
                <a:spcPct val="110000"/>
              </a:lnSpc>
              <a:spcBef>
                <a:spcPct val="40000"/>
              </a:spcBef>
            </a:pPr>
            <a:r>
              <a:rPr lang="zh-CN" altLang="en-US" sz="2800" dirty="0">
                <a:latin typeface="+mn-ea"/>
              </a:rPr>
              <a:t>我们证明并集中的元素在右边式子中恰好被计数</a:t>
            </a:r>
            <a:r>
              <a:rPr lang="en-US" altLang="zh-CN" sz="2800" dirty="0">
                <a:latin typeface="+mn-ea"/>
              </a:rPr>
              <a:t>1</a:t>
            </a:r>
            <a:r>
              <a:rPr lang="zh-CN" altLang="en-US" sz="2800" dirty="0">
                <a:latin typeface="+mn-ea"/>
              </a:rPr>
              <a:t>次</a:t>
            </a:r>
            <a:endParaRPr lang="en-US" altLang="zh-CN" sz="2800" dirty="0">
              <a:latin typeface="+mn-ea"/>
            </a:endParaRPr>
          </a:p>
          <a:p>
            <a:pPr lvl="1">
              <a:lnSpc>
                <a:spcPct val="110000"/>
              </a:lnSpc>
              <a:spcBef>
                <a:spcPct val="40000"/>
              </a:spcBef>
            </a:pPr>
            <a:r>
              <a:rPr lang="zh-CN" altLang="en-US" sz="2400" dirty="0">
                <a:latin typeface="+mn-ea"/>
              </a:rPr>
              <a:t>设并集中对象</a:t>
            </a:r>
            <a:r>
              <a:rPr lang="en-US" altLang="zh-CN" sz="2400" dirty="0">
                <a:latin typeface="+mn-ea"/>
              </a:rPr>
              <a:t>a</a:t>
            </a:r>
            <a:r>
              <a:rPr lang="zh-CN" altLang="en-US" sz="2400" dirty="0">
                <a:latin typeface="+mn-ea"/>
              </a:rPr>
              <a:t>出现在</a:t>
            </a:r>
            <a:r>
              <a:rPr lang="en-US" altLang="zh-CN" sz="2400" dirty="0">
                <a:latin typeface="+mn-ea"/>
              </a:rPr>
              <a:t>m</a:t>
            </a:r>
            <a:r>
              <a:rPr lang="zh-CN" altLang="en-US" sz="2400" dirty="0">
                <a:latin typeface="+mn-ea"/>
              </a:rPr>
              <a:t>个集合</a:t>
            </a:r>
            <a:r>
              <a:rPr lang="en-US" altLang="zh-CN" sz="2400" dirty="0">
                <a:latin typeface="+mn-ea"/>
              </a:rPr>
              <a:t>A</a:t>
            </a:r>
            <a:r>
              <a:rPr lang="en-US" altLang="zh-CN" sz="2400" baseline="-25000" dirty="0">
                <a:latin typeface="+mn-ea"/>
              </a:rPr>
              <a:t>i</a:t>
            </a:r>
            <a:r>
              <a:rPr lang="zh-CN" altLang="en-US" sz="2400" dirty="0">
                <a:latin typeface="+mn-ea"/>
              </a:rPr>
              <a:t>中</a:t>
            </a:r>
            <a:endParaRPr lang="en-US" altLang="zh-CN" sz="2400" dirty="0">
              <a:latin typeface="+mn-ea"/>
            </a:endParaRPr>
          </a:p>
          <a:p>
            <a:pPr lvl="1" eaLnBrk="1" hangingPunct="1">
              <a:lnSpc>
                <a:spcPct val="110000"/>
              </a:lnSpc>
              <a:spcBef>
                <a:spcPct val="40000"/>
              </a:spcBef>
            </a:pPr>
            <a:r>
              <a:rPr lang="zh-CN" altLang="en-US" sz="2400" dirty="0">
                <a:latin typeface="+mn-ea"/>
              </a:rPr>
              <a:t>则它在在</a:t>
            </a:r>
            <a:r>
              <a:rPr lang="en-US" altLang="zh-CN" sz="2400" dirty="0">
                <a:latin typeface="+mn-ea"/>
              </a:rPr>
              <a:t>S</a:t>
            </a:r>
            <a:r>
              <a:rPr lang="en-US" altLang="zh-CN" sz="2400" baseline="-25000" dirty="0">
                <a:latin typeface="+mn-ea"/>
              </a:rPr>
              <a:t>1</a:t>
            </a:r>
            <a:r>
              <a:rPr lang="zh-CN" altLang="en-US" sz="2400" dirty="0">
                <a:latin typeface="+mn-ea"/>
              </a:rPr>
              <a:t>中被计数</a:t>
            </a:r>
            <a:r>
              <a:rPr lang="en-US" altLang="zh-CN" sz="2400" dirty="0">
                <a:latin typeface="+mn-ea"/>
              </a:rPr>
              <a:t>m </a:t>
            </a:r>
            <a:r>
              <a:rPr lang="zh-CN" altLang="en-US" sz="2400" dirty="0">
                <a:latin typeface="+mn-ea"/>
              </a:rPr>
              <a:t>次，在</a:t>
            </a:r>
            <a:r>
              <a:rPr lang="en-US" altLang="zh-CN" sz="2400" dirty="0">
                <a:latin typeface="+mn-ea"/>
              </a:rPr>
              <a:t>S</a:t>
            </a:r>
            <a:r>
              <a:rPr lang="en-US" altLang="zh-CN" sz="2400" baseline="-25000" dirty="0">
                <a:latin typeface="+mn-ea"/>
              </a:rPr>
              <a:t>2</a:t>
            </a:r>
            <a:r>
              <a:rPr lang="zh-CN" altLang="en-US" sz="2400" dirty="0">
                <a:latin typeface="+mn-ea"/>
              </a:rPr>
              <a:t>中被计数       次 </a:t>
            </a:r>
            <a:endParaRPr lang="en-US" altLang="zh-CN" sz="2400" dirty="0">
              <a:latin typeface="+mn-ea"/>
            </a:endParaRPr>
          </a:p>
          <a:p>
            <a:pPr lvl="2">
              <a:lnSpc>
                <a:spcPct val="110000"/>
              </a:lnSpc>
              <a:spcBef>
                <a:spcPct val="40000"/>
              </a:spcBef>
            </a:pPr>
            <a:r>
              <a:rPr lang="zh-CN" altLang="en-US" sz="2100" dirty="0">
                <a:latin typeface="+mn-ea"/>
              </a:rPr>
              <a:t>以</a:t>
            </a:r>
            <a:r>
              <a:rPr lang="en-US" altLang="zh-CN" sz="2100" dirty="0">
                <a:latin typeface="+mn-ea"/>
              </a:rPr>
              <a:t>n=4</a:t>
            </a:r>
            <a:r>
              <a:rPr lang="zh-CN" altLang="en-US" sz="2100" dirty="0">
                <a:latin typeface="+mn-ea"/>
              </a:rPr>
              <a:t>，</a:t>
            </a:r>
            <a:r>
              <a:rPr lang="en-US" altLang="zh-CN" sz="2100" dirty="0">
                <a:latin typeface="+mn-ea"/>
              </a:rPr>
              <a:t>m=3</a:t>
            </a:r>
            <a:r>
              <a:rPr lang="zh-CN" altLang="en-US" sz="2100" dirty="0">
                <a:latin typeface="+mn-ea"/>
              </a:rPr>
              <a:t>为例 </a:t>
            </a:r>
            <a:r>
              <a:rPr lang="en-US" altLang="zh-CN" sz="2100" dirty="0">
                <a:latin typeface="+mn-ea"/>
              </a:rPr>
              <a:t>(</a:t>
            </a:r>
            <a:r>
              <a:rPr lang="zh-CN" altLang="en-US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假设</a:t>
            </a:r>
            <a:r>
              <a:rPr lang="en-US" altLang="zh-CN" sz="20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出现在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</a:t>
            </a:r>
            <a:r>
              <a:rPr lang="en-US" altLang="zh-CN" sz="2100" dirty="0">
                <a:latin typeface="+mn-ea"/>
              </a:rPr>
              <a:t>)</a:t>
            </a:r>
            <a:r>
              <a:rPr lang="zh-CN" altLang="en-US" sz="2100" dirty="0">
                <a:latin typeface="+mn-ea"/>
              </a:rPr>
              <a:t>：</a:t>
            </a:r>
            <a:endParaRPr lang="en-US" altLang="zh-CN" sz="2400" dirty="0">
              <a:latin typeface="+mn-ea"/>
            </a:endParaRPr>
          </a:p>
        </p:txBody>
      </p:sp>
      <p:graphicFrame>
        <p:nvGraphicFramePr>
          <p:cNvPr id="63491" name="Object 4"/>
          <p:cNvGraphicFramePr>
            <a:graphicFrameLocks noChangeAspect="1"/>
          </p:cNvGraphicFramePr>
          <p:nvPr/>
        </p:nvGraphicFramePr>
        <p:xfrm>
          <a:off x="1692275" y="1412776"/>
          <a:ext cx="5926138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3" imgW="2933700" imgH="431800" progId="Equation.3">
                  <p:embed/>
                </p:oleObj>
              </mc:Choice>
              <mc:Fallback>
                <p:oleObj name="公式" r:id="rId3" imgW="2933700" imgH="431800" progId="Equation.3">
                  <p:embed/>
                  <p:pic>
                    <p:nvPicPr>
                      <p:cNvPr id="6349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412776"/>
                        <a:ext cx="5926138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2" name="Object 5"/>
          <p:cNvGraphicFramePr>
            <a:graphicFrameLocks noChangeAspect="1"/>
          </p:cNvGraphicFramePr>
          <p:nvPr/>
        </p:nvGraphicFramePr>
        <p:xfrm>
          <a:off x="6372200" y="3378771"/>
          <a:ext cx="5461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5" imgW="228600" imgH="228600" progId="Equation.3">
                  <p:embed/>
                </p:oleObj>
              </mc:Choice>
              <mc:Fallback>
                <p:oleObj name="公式" r:id="rId5" imgW="228600" imgH="228600" progId="Equation.3">
                  <p:embed/>
                  <p:pic>
                    <p:nvPicPr>
                      <p:cNvPr id="6349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0" y="3378771"/>
                        <a:ext cx="5461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3" name="Text Box 6"/>
          <p:cNvSpPr txBox="1">
            <a:spLocks noChangeArrowheads="1"/>
          </p:cNvSpPr>
          <p:nvPr/>
        </p:nvSpPr>
        <p:spPr bwMode="auto">
          <a:xfrm>
            <a:off x="1209676" y="4437459"/>
            <a:ext cx="746678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|A</a:t>
            </a:r>
            <a:r>
              <a:rPr kumimoji="0" lang="en-US" altLang="zh-CN" sz="2000" baseline="-25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1</a:t>
            </a: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|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</a:rPr>
              <a:t>+ </a:t>
            </a:r>
            <a:r>
              <a:rPr kumimoji="0" lang="en-US" altLang="zh-CN" sz="1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|A</a:t>
            </a:r>
            <a:r>
              <a:rPr kumimoji="0" lang="en-US" altLang="zh-CN" sz="1800" baseline="-25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2</a:t>
            </a:r>
            <a:r>
              <a:rPr kumimoji="0" lang="en-US" altLang="zh-CN" sz="1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|</a:t>
            </a:r>
            <a:r>
              <a:rPr kumimoji="0" lang="en-US" altLang="zh-CN" sz="1800" dirty="0">
                <a:latin typeface="+mn-ea"/>
                <a:ea typeface="+mn-ea"/>
                <a:cs typeface="黑体" charset="0"/>
              </a:rPr>
              <a:t>+ </a:t>
            </a:r>
            <a:r>
              <a:rPr kumimoji="0" lang="en-US" altLang="zh-CN" sz="1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|A</a:t>
            </a:r>
            <a:r>
              <a:rPr kumimoji="0" lang="en-US" altLang="zh-CN" sz="1800" baseline="-25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3</a:t>
            </a:r>
            <a:r>
              <a:rPr kumimoji="0" lang="en-US" altLang="zh-CN" sz="1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|</a:t>
            </a:r>
            <a:r>
              <a:rPr kumimoji="0" lang="en-US" altLang="zh-CN" sz="1800" dirty="0">
                <a:latin typeface="+mn-ea"/>
                <a:ea typeface="+mn-ea"/>
                <a:cs typeface="黑体" charset="0"/>
              </a:rPr>
              <a:t>+ |A</a:t>
            </a:r>
            <a:r>
              <a:rPr kumimoji="0" lang="en-US" altLang="zh-CN" sz="1800" baseline="-25000" dirty="0">
                <a:latin typeface="+mn-ea"/>
                <a:ea typeface="+mn-ea"/>
                <a:cs typeface="黑体" charset="0"/>
              </a:rPr>
              <a:t>4</a:t>
            </a:r>
            <a:r>
              <a:rPr kumimoji="0" lang="en-US" altLang="zh-CN" sz="1800" dirty="0">
                <a:latin typeface="+mn-ea"/>
                <a:ea typeface="+mn-ea"/>
                <a:cs typeface="黑体" charset="0"/>
              </a:rPr>
              <a:t>|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sz="2000" dirty="0">
                <a:latin typeface="+mn-ea"/>
                <a:ea typeface="+mn-ea"/>
                <a:cs typeface="黑体" charset="0"/>
              </a:rPr>
              <a:t>    - (</a:t>
            </a: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|A</a:t>
            </a:r>
            <a:r>
              <a:rPr kumimoji="0" lang="en-US" altLang="zh-CN" sz="2000" baseline="-25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1</a:t>
            </a: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solidFill>
                  <a:srgbClr val="FF0000"/>
                </a:solidFill>
                <a:latin typeface="+mn-ea"/>
                <a:ea typeface="+mn-ea"/>
                <a:cs typeface="黑体" charset="0"/>
                <a:sym typeface="Symbol" charset="0"/>
              </a:rPr>
              <a:t>2</a:t>
            </a: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  <a:sym typeface="Symbol" charset="0"/>
              </a:rPr>
              <a:t>|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+</a:t>
            </a: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|A</a:t>
            </a:r>
            <a:r>
              <a:rPr kumimoji="0" lang="en-US" altLang="zh-CN" sz="2000" baseline="-25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1</a:t>
            </a: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solidFill>
                  <a:srgbClr val="FF0000"/>
                </a:solidFill>
                <a:latin typeface="+mn-ea"/>
                <a:ea typeface="+mn-ea"/>
                <a:cs typeface="黑体" charset="0"/>
                <a:sym typeface="Symbol" charset="0"/>
              </a:rPr>
              <a:t>3</a:t>
            </a: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  <a:sym typeface="Symbol" charset="0"/>
              </a:rPr>
              <a:t>|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+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</a:rPr>
              <a:t>|A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</a:rPr>
              <a:t>1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  <a:sym typeface="Symbol" charset="0"/>
              </a:rPr>
              <a:t>4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|+</a:t>
            </a: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|A</a:t>
            </a:r>
            <a:r>
              <a:rPr kumimoji="0" lang="en-US" altLang="zh-CN" sz="2000" baseline="-25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2</a:t>
            </a: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solidFill>
                  <a:srgbClr val="FF0000"/>
                </a:solidFill>
                <a:latin typeface="+mn-ea"/>
                <a:ea typeface="+mn-ea"/>
                <a:cs typeface="黑体" charset="0"/>
                <a:sym typeface="Symbol" charset="0"/>
              </a:rPr>
              <a:t>3</a:t>
            </a: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  <a:sym typeface="Symbol" charset="0"/>
              </a:rPr>
              <a:t>|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+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</a:rPr>
              <a:t>|A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</a:rPr>
              <a:t>2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  <a:sym typeface="Symbol" charset="0"/>
              </a:rPr>
              <a:t>4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|+|A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  <a:sym typeface="Symbol" charset="0"/>
              </a:rPr>
              <a:t>3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  <a:sym typeface="Symbol" charset="0"/>
              </a:rPr>
              <a:t>4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|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</a:rPr>
              <a:t>)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sz="2000" dirty="0">
                <a:latin typeface="+mn-ea"/>
                <a:ea typeface="+mn-ea"/>
                <a:cs typeface="黑体" charset="0"/>
              </a:rPr>
              <a:t>    + (</a:t>
            </a: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|A</a:t>
            </a:r>
            <a:r>
              <a:rPr kumimoji="0" lang="en-US" altLang="zh-CN" sz="2000" baseline="-25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1</a:t>
            </a: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solidFill>
                  <a:srgbClr val="FF0000"/>
                </a:solidFill>
                <a:latin typeface="+mn-ea"/>
                <a:ea typeface="+mn-ea"/>
                <a:cs typeface="黑体" charset="0"/>
                <a:sym typeface="Symbol" charset="0"/>
              </a:rPr>
              <a:t>2</a:t>
            </a: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solidFill>
                  <a:srgbClr val="FF0000"/>
                </a:solidFill>
                <a:latin typeface="+mn-ea"/>
                <a:ea typeface="+mn-ea"/>
                <a:cs typeface="黑体" charset="0"/>
                <a:sym typeface="Symbol" charset="0"/>
              </a:rPr>
              <a:t>3</a:t>
            </a:r>
            <a:r>
              <a:rPr kumimoji="0" lang="en-US" altLang="zh-CN" sz="2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|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</a:rPr>
              <a:t>+|A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</a:rPr>
              <a:t>1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  <a:sym typeface="Symbol" charset="0"/>
              </a:rPr>
              <a:t>2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  <a:sym typeface="Symbol" charset="0"/>
              </a:rPr>
              <a:t>4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|+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</a:rPr>
              <a:t>|A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</a:rPr>
              <a:t>1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  <a:sym typeface="Symbol" charset="0"/>
              </a:rPr>
              <a:t>3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  <a:sym typeface="Symbol" charset="0"/>
              </a:rPr>
              <a:t>4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</a:rPr>
              <a:t>|+|A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</a:rPr>
              <a:t>2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  <a:sym typeface="Symbol" charset="0"/>
              </a:rPr>
              <a:t>3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  <a:sym typeface="Symbol" charset="0"/>
              </a:rPr>
              <a:t>4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|)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    - 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</a:rPr>
              <a:t>|A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</a:rPr>
              <a:t>1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  <a:sym typeface="Symbol" charset="0"/>
              </a:rPr>
              <a:t>2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  <a:sym typeface="Symbol" charset="0"/>
              </a:rPr>
              <a:t>3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  <a:sym typeface="Symbol" charset="0"/>
              </a:rPr>
              <a:t>A</a:t>
            </a:r>
            <a:r>
              <a:rPr kumimoji="0" lang="en-US" altLang="zh-CN" sz="2000" baseline="-25000" dirty="0">
                <a:latin typeface="+mn-ea"/>
                <a:ea typeface="+mn-ea"/>
                <a:cs typeface="黑体" charset="0"/>
              </a:rPr>
              <a:t>4</a:t>
            </a:r>
            <a:r>
              <a:rPr kumimoji="0" lang="en-US" altLang="zh-CN" sz="2000" dirty="0">
                <a:latin typeface="+mn-ea"/>
                <a:ea typeface="+mn-ea"/>
                <a:cs typeface="黑体" charset="0"/>
              </a:rPr>
              <a:t>|</a:t>
            </a:r>
            <a:endParaRPr kumimoji="0" lang="en-US" altLang="zh-CN" sz="2000" dirty="0">
              <a:latin typeface="+mn-ea"/>
              <a:ea typeface="+mn-ea"/>
              <a:cs typeface="黑体" charset="0"/>
              <a:sym typeface="Symbol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860032" y="3928814"/>
            <a:ext cx="392336" cy="0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444208" y="3928814"/>
            <a:ext cx="392336" cy="0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19672" y="1557139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411760" y="1557139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468313" y="4453017"/>
            <a:ext cx="7413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+mn-ea"/>
              </a:rPr>
              <a:t>S</a:t>
            </a:r>
            <a:r>
              <a:rPr lang="en-US" altLang="zh-CN" sz="2400" b="1" baseline="-25000" dirty="0">
                <a:latin typeface="+mn-ea"/>
              </a:rPr>
              <a:t>1</a:t>
            </a:r>
            <a:r>
              <a:rPr lang="zh-CN" altLang="en-US" sz="2400" dirty="0">
                <a:latin typeface="+mn-ea"/>
              </a:rPr>
              <a:t> ：</a:t>
            </a:r>
            <a:endParaRPr lang="zh-CN" altLang="en-US" sz="2400" b="1" dirty="0"/>
          </a:p>
        </p:txBody>
      </p:sp>
      <p:sp>
        <p:nvSpPr>
          <p:cNvPr id="12" name="矩形 11"/>
          <p:cNvSpPr/>
          <p:nvPr/>
        </p:nvSpPr>
        <p:spPr>
          <a:xfrm>
            <a:off x="468312" y="4899749"/>
            <a:ext cx="7413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+mn-ea"/>
              </a:rPr>
              <a:t>S</a:t>
            </a:r>
            <a:r>
              <a:rPr lang="en-US" altLang="zh-CN" sz="2400" b="1" baseline="-25000" dirty="0">
                <a:latin typeface="+mn-ea"/>
              </a:rPr>
              <a:t>2</a:t>
            </a:r>
            <a:r>
              <a:rPr lang="zh-CN" altLang="en-US" sz="2400" dirty="0">
                <a:latin typeface="+mn-ea"/>
              </a:rPr>
              <a:t> ：</a:t>
            </a:r>
            <a:endParaRPr lang="zh-CN" altLang="en-US" sz="2400" b="1" dirty="0"/>
          </a:p>
        </p:txBody>
      </p:sp>
      <p:sp>
        <p:nvSpPr>
          <p:cNvPr id="13" name="矩形 12"/>
          <p:cNvSpPr/>
          <p:nvPr/>
        </p:nvSpPr>
        <p:spPr>
          <a:xfrm>
            <a:off x="468311" y="5330011"/>
            <a:ext cx="7413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+mn-ea"/>
              </a:rPr>
              <a:t>S</a:t>
            </a:r>
            <a:r>
              <a:rPr lang="en-US" altLang="zh-CN" sz="2400" b="1" baseline="-25000" dirty="0">
                <a:latin typeface="+mn-ea"/>
              </a:rPr>
              <a:t>3</a:t>
            </a:r>
            <a:r>
              <a:rPr lang="zh-CN" altLang="en-US" sz="2400" dirty="0">
                <a:latin typeface="+mn-ea"/>
              </a:rPr>
              <a:t> ：</a:t>
            </a:r>
            <a:endParaRPr lang="zh-CN" altLang="en-US" sz="2400" b="1" dirty="0"/>
          </a:p>
        </p:txBody>
      </p:sp>
      <p:sp>
        <p:nvSpPr>
          <p:cNvPr id="14" name="矩形 13"/>
          <p:cNvSpPr/>
          <p:nvPr/>
        </p:nvSpPr>
        <p:spPr>
          <a:xfrm>
            <a:off x="468311" y="5737730"/>
            <a:ext cx="7413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+mn-ea"/>
              </a:rPr>
              <a:t>S</a:t>
            </a:r>
            <a:r>
              <a:rPr lang="en-US" altLang="zh-CN" sz="2400" b="1" baseline="-25000" dirty="0">
                <a:latin typeface="+mn-ea"/>
              </a:rPr>
              <a:t>4</a:t>
            </a:r>
            <a:r>
              <a:rPr lang="zh-CN" altLang="en-US" sz="2400" dirty="0">
                <a:latin typeface="+mn-ea"/>
              </a:rPr>
              <a:t> ：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8819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648"/>
            <a:ext cx="7543800" cy="941388"/>
          </a:xfrm>
        </p:spPr>
        <p:txBody>
          <a:bodyPr/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容斥原理的证明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28676"/>
            <a:ext cx="8748713" cy="5041031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600" dirty="0">
                <a:latin typeface="+mn-ea"/>
              </a:rPr>
              <a:t>公式：</a:t>
            </a:r>
            <a:endParaRPr lang="en-US" altLang="zh-CN" sz="2600" i="1" dirty="0">
              <a:latin typeface="+mn-ea"/>
            </a:endParaRPr>
          </a:p>
          <a:p>
            <a:pPr eaLnBrk="1" hangingPunct="1">
              <a:lnSpc>
                <a:spcPct val="110000"/>
              </a:lnSpc>
              <a:spcBef>
                <a:spcPct val="40000"/>
              </a:spcBef>
            </a:pPr>
            <a:r>
              <a:rPr lang="zh-CN" altLang="en-US" sz="2800" dirty="0">
                <a:latin typeface="+mn-ea"/>
              </a:rPr>
              <a:t>我们证明并集中的元素在右边式子中恰好被计数</a:t>
            </a:r>
            <a:r>
              <a:rPr lang="en-US" altLang="zh-CN" sz="2800" dirty="0">
                <a:latin typeface="+mn-ea"/>
              </a:rPr>
              <a:t>1</a:t>
            </a:r>
            <a:r>
              <a:rPr lang="zh-CN" altLang="en-US" sz="2800" dirty="0">
                <a:latin typeface="+mn-ea"/>
              </a:rPr>
              <a:t>次</a:t>
            </a:r>
            <a:endParaRPr lang="en-US" altLang="zh-CN" sz="2800" dirty="0">
              <a:latin typeface="+mn-ea"/>
            </a:endParaRPr>
          </a:p>
          <a:p>
            <a:pPr lvl="1">
              <a:lnSpc>
                <a:spcPct val="110000"/>
              </a:lnSpc>
              <a:spcBef>
                <a:spcPct val="40000"/>
              </a:spcBef>
            </a:pPr>
            <a:r>
              <a:rPr lang="zh-CN" altLang="en-US" sz="2400" dirty="0">
                <a:latin typeface="+mn-ea"/>
              </a:rPr>
              <a:t>设并集中对象</a:t>
            </a:r>
            <a:r>
              <a:rPr lang="en-US" altLang="zh-CN" sz="2400" dirty="0">
                <a:latin typeface="+mn-ea"/>
              </a:rPr>
              <a:t>a</a:t>
            </a:r>
            <a:r>
              <a:rPr lang="zh-CN" altLang="en-US" sz="2400" dirty="0">
                <a:latin typeface="+mn-ea"/>
              </a:rPr>
              <a:t>出现在</a:t>
            </a:r>
            <a:r>
              <a:rPr lang="en-US" altLang="zh-CN" sz="2400" dirty="0">
                <a:latin typeface="+mn-ea"/>
              </a:rPr>
              <a:t>m</a:t>
            </a:r>
            <a:r>
              <a:rPr lang="zh-CN" altLang="en-US" sz="2400" dirty="0">
                <a:latin typeface="+mn-ea"/>
              </a:rPr>
              <a:t>个集合</a:t>
            </a:r>
            <a:r>
              <a:rPr lang="en-US" altLang="zh-CN" sz="2400" dirty="0">
                <a:latin typeface="+mn-ea"/>
              </a:rPr>
              <a:t>A</a:t>
            </a:r>
            <a:r>
              <a:rPr lang="en-US" altLang="zh-CN" sz="2400" baseline="-25000" dirty="0">
                <a:latin typeface="+mn-ea"/>
              </a:rPr>
              <a:t>i</a:t>
            </a:r>
            <a:r>
              <a:rPr lang="zh-CN" altLang="en-US" sz="2400" dirty="0">
                <a:latin typeface="+mn-ea"/>
              </a:rPr>
              <a:t>中</a:t>
            </a:r>
            <a:endParaRPr lang="en-US" altLang="zh-CN" sz="2400" dirty="0">
              <a:latin typeface="+mn-ea"/>
            </a:endParaRPr>
          </a:p>
          <a:p>
            <a:pPr lvl="1" eaLnBrk="1" hangingPunct="1">
              <a:lnSpc>
                <a:spcPct val="110000"/>
              </a:lnSpc>
              <a:spcBef>
                <a:spcPct val="40000"/>
              </a:spcBef>
            </a:pPr>
            <a:r>
              <a:rPr lang="zh-CN" altLang="en-US" sz="2400" dirty="0">
                <a:latin typeface="+mn-ea"/>
              </a:rPr>
              <a:t>则它在在</a:t>
            </a:r>
            <a:r>
              <a:rPr lang="en-US" altLang="zh-CN" sz="2400" dirty="0">
                <a:latin typeface="+mn-ea"/>
              </a:rPr>
              <a:t>S</a:t>
            </a:r>
            <a:r>
              <a:rPr lang="en-US" altLang="zh-CN" sz="2400" baseline="-25000" dirty="0">
                <a:latin typeface="+mn-ea"/>
              </a:rPr>
              <a:t>1</a:t>
            </a:r>
            <a:r>
              <a:rPr lang="zh-CN" altLang="en-US" sz="2400" dirty="0">
                <a:latin typeface="+mn-ea"/>
              </a:rPr>
              <a:t>中被计数</a:t>
            </a:r>
            <a:r>
              <a:rPr lang="en-US" altLang="zh-CN" sz="2400" dirty="0">
                <a:latin typeface="+mn-ea"/>
              </a:rPr>
              <a:t>m </a:t>
            </a:r>
            <a:r>
              <a:rPr lang="zh-CN" altLang="en-US" sz="2400" dirty="0">
                <a:latin typeface="+mn-ea"/>
              </a:rPr>
              <a:t>次，在</a:t>
            </a:r>
            <a:r>
              <a:rPr lang="en-US" altLang="zh-CN" sz="2400" dirty="0" err="1">
                <a:latin typeface="+mn-ea"/>
              </a:rPr>
              <a:t>S</a:t>
            </a:r>
            <a:r>
              <a:rPr lang="en-US" altLang="zh-CN" sz="2400" baseline="-25000" dirty="0" err="1">
                <a:latin typeface="+mn-ea"/>
              </a:rPr>
              <a:t>k</a:t>
            </a:r>
            <a:r>
              <a:rPr lang="zh-CN" altLang="en-US" sz="2400" dirty="0">
                <a:latin typeface="+mn-ea"/>
              </a:rPr>
              <a:t>中被计数       次 </a:t>
            </a:r>
            <a:endParaRPr lang="en-US" altLang="zh-CN" sz="2400" dirty="0">
              <a:latin typeface="+mn-ea"/>
            </a:endParaRPr>
          </a:p>
          <a:p>
            <a:pPr lvl="1">
              <a:lnSpc>
                <a:spcPct val="110000"/>
              </a:lnSpc>
              <a:spcBef>
                <a:spcPct val="40000"/>
              </a:spcBef>
            </a:pPr>
            <a:r>
              <a:rPr lang="zh-CN" altLang="en-US" sz="2400" dirty="0">
                <a:latin typeface="+mn-ea"/>
              </a:rPr>
              <a:t>将上述分析带入计数公式可得</a:t>
            </a:r>
            <a:r>
              <a:rPr lang="en-US" altLang="zh-CN" sz="2400" dirty="0">
                <a:latin typeface="+mn-ea"/>
              </a:rPr>
              <a:t>a</a:t>
            </a:r>
            <a:r>
              <a:rPr lang="zh-CN" altLang="en-US" sz="2400" dirty="0">
                <a:latin typeface="+mn-ea"/>
              </a:rPr>
              <a:t>在右式中计数次数：</a:t>
            </a:r>
            <a:endParaRPr lang="en-US" altLang="zh-CN" sz="2400" dirty="0">
              <a:latin typeface="+mn-ea"/>
            </a:endParaRPr>
          </a:p>
          <a:p>
            <a:pPr lvl="2">
              <a:lnSpc>
                <a:spcPct val="110000"/>
              </a:lnSpc>
              <a:spcBef>
                <a:spcPct val="40000"/>
              </a:spcBef>
            </a:pPr>
            <a:endParaRPr lang="en-US" altLang="zh-CN" sz="2100" dirty="0">
              <a:latin typeface="+mn-ea"/>
            </a:endParaRPr>
          </a:p>
          <a:p>
            <a:pPr lvl="2">
              <a:lnSpc>
                <a:spcPct val="110000"/>
              </a:lnSpc>
              <a:spcBef>
                <a:spcPct val="40000"/>
              </a:spcBef>
            </a:pPr>
            <a:r>
              <a:rPr lang="zh-CN" altLang="en-US" sz="2100" dirty="0">
                <a:latin typeface="+mn-ea"/>
              </a:rPr>
              <a:t>该计算式值为</a:t>
            </a:r>
            <a:r>
              <a:rPr lang="en-US" altLang="zh-CN" sz="2100" dirty="0">
                <a:latin typeface="+mn-ea"/>
              </a:rPr>
              <a:t>1</a:t>
            </a:r>
            <a:r>
              <a:rPr lang="zh-CN" altLang="en-US" sz="2100" dirty="0">
                <a:latin typeface="+mn-ea"/>
              </a:rPr>
              <a:t>，因为当</a:t>
            </a:r>
            <a:r>
              <a:rPr lang="en-US" altLang="zh-CN" sz="2100" dirty="0">
                <a:latin typeface="+mn-ea"/>
              </a:rPr>
              <a:t>x=1</a:t>
            </a:r>
            <a:r>
              <a:rPr lang="zh-CN" altLang="en-US" sz="2100" dirty="0">
                <a:latin typeface="+mn-ea"/>
              </a:rPr>
              <a:t>时下式为</a:t>
            </a:r>
            <a:r>
              <a:rPr lang="en-US" altLang="zh-CN" sz="2100" dirty="0">
                <a:latin typeface="+mn-ea"/>
              </a:rPr>
              <a:t>0</a:t>
            </a:r>
            <a:r>
              <a:rPr lang="zh-CN" altLang="en-US" sz="2100" dirty="0">
                <a:latin typeface="+mn-ea"/>
              </a:rPr>
              <a:t>：</a:t>
            </a:r>
            <a:endParaRPr lang="en-US" altLang="zh-CN" sz="2100" dirty="0">
              <a:latin typeface="+mn-ea"/>
            </a:endParaRPr>
          </a:p>
          <a:p>
            <a:pPr lvl="2">
              <a:lnSpc>
                <a:spcPct val="110000"/>
              </a:lnSpc>
              <a:spcBef>
                <a:spcPct val="40000"/>
              </a:spcBef>
            </a:pPr>
            <a:endParaRPr lang="en-US" altLang="zh-CN" sz="2100" dirty="0">
              <a:latin typeface="+mn-ea"/>
            </a:endParaRPr>
          </a:p>
          <a:p>
            <a:pPr lvl="1">
              <a:lnSpc>
                <a:spcPct val="110000"/>
              </a:lnSpc>
              <a:spcBef>
                <a:spcPct val="40000"/>
              </a:spcBef>
            </a:pPr>
            <a:r>
              <a:rPr lang="en-US" altLang="zh-CN" sz="2400" dirty="0">
                <a:latin typeface="+mn-ea"/>
              </a:rPr>
              <a:t>a</a:t>
            </a:r>
            <a:r>
              <a:rPr lang="zh-CN" altLang="en-US" sz="2400" dirty="0">
                <a:latin typeface="+mn-ea"/>
              </a:rPr>
              <a:t>恰好被计数</a:t>
            </a:r>
            <a:r>
              <a:rPr lang="en-US" altLang="zh-CN" sz="2400" dirty="0">
                <a:latin typeface="+mn-ea"/>
              </a:rPr>
              <a:t>1</a:t>
            </a:r>
            <a:r>
              <a:rPr lang="zh-CN" altLang="en-US" sz="2400" dirty="0">
                <a:latin typeface="+mn-ea"/>
              </a:rPr>
              <a:t>次</a:t>
            </a:r>
          </a:p>
        </p:txBody>
      </p:sp>
      <p:graphicFrame>
        <p:nvGraphicFramePr>
          <p:cNvPr id="65539" name="Object 4"/>
          <p:cNvGraphicFramePr>
            <a:graphicFrameLocks noChangeAspect="1"/>
          </p:cNvGraphicFramePr>
          <p:nvPr/>
        </p:nvGraphicFramePr>
        <p:xfrm>
          <a:off x="1692275" y="1412776"/>
          <a:ext cx="5926138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3" imgW="2933700" imgH="431800" progId="Equation.3">
                  <p:embed/>
                </p:oleObj>
              </mc:Choice>
              <mc:Fallback>
                <p:oleObj name="公式" r:id="rId3" imgW="2933700" imgH="431800" progId="Equation.3">
                  <p:embed/>
                  <p:pic>
                    <p:nvPicPr>
                      <p:cNvPr id="6553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412776"/>
                        <a:ext cx="5926138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0" name="Object 4"/>
          <p:cNvGraphicFramePr>
            <a:graphicFrameLocks noChangeAspect="1"/>
          </p:cNvGraphicFramePr>
          <p:nvPr/>
        </p:nvGraphicFramePr>
        <p:xfrm>
          <a:off x="6372200" y="3357463"/>
          <a:ext cx="57467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5" imgW="228600" imgH="241300" progId="Equation.3">
                  <p:embed/>
                </p:oleObj>
              </mc:Choice>
              <mc:Fallback>
                <p:oleObj name="公式" r:id="rId5" imgW="228600" imgH="241300" progId="Equation.3">
                  <p:embed/>
                  <p:pic>
                    <p:nvPicPr>
                      <p:cNvPr id="6554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0" y="3357463"/>
                        <a:ext cx="574675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9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423197" y="4379814"/>
          <a:ext cx="5537200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7" imgW="2527300" imgH="241300" progId="Equation.3">
                  <p:embed/>
                </p:oleObj>
              </mc:Choice>
              <mc:Fallback>
                <p:oleObj name="公式" r:id="rId7" imgW="2527300" imgH="241300" progId="Equation.3">
                  <p:embed/>
                  <p:pic>
                    <p:nvPicPr>
                      <p:cNvPr id="6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3197" y="4379814"/>
                        <a:ext cx="5537200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9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265238" y="5373588"/>
          <a:ext cx="7481887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9" imgW="3644900" imgH="241300" progId="Equation.3">
                  <p:embed/>
                </p:oleObj>
              </mc:Choice>
              <mc:Fallback>
                <p:oleObj name="公式" r:id="rId9" imgW="3644900" imgH="241300" progId="Equation.3">
                  <p:embed/>
                  <p:pic>
                    <p:nvPicPr>
                      <p:cNvPr id="7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5238" y="5373588"/>
                        <a:ext cx="7481887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直接连接符 12"/>
          <p:cNvCxnSpPr/>
          <p:nvPr/>
        </p:nvCxnSpPr>
        <p:spPr>
          <a:xfrm>
            <a:off x="4860032" y="3928814"/>
            <a:ext cx="392336" cy="0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444208" y="3928814"/>
            <a:ext cx="392336" cy="0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619672" y="1557139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411760" y="1557139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20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" fill="hold"/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fill="hold"/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655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655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655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AutoShape 6" descr="信纸"/>
          <p:cNvSpPr>
            <a:spLocks noChangeArrowheads="1"/>
          </p:cNvSpPr>
          <p:nvPr/>
        </p:nvSpPr>
        <p:spPr bwMode="auto">
          <a:xfrm>
            <a:off x="468313" y="3213100"/>
            <a:ext cx="8280400" cy="3455988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zh-CN" altLang="en-US">
              <a:latin typeface="+mj-ea"/>
              <a:ea typeface="+mj-ea"/>
              <a:cs typeface="黑体" charset="0"/>
            </a:endParaRP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latin typeface="+mj-ea"/>
              </a:rPr>
              <a:t>例：</a:t>
            </a:r>
            <a:r>
              <a:rPr lang="en-US" altLang="zh-CN" dirty="0">
                <a:latin typeface="+mj-ea"/>
              </a:rPr>
              <a:t>100</a:t>
            </a:r>
            <a:r>
              <a:rPr lang="zh-CN" altLang="en-US" dirty="0">
                <a:latin typeface="+mj-ea"/>
              </a:rPr>
              <a:t>以内有多少质数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84313"/>
            <a:ext cx="8291513" cy="4646612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CN" sz="2400" dirty="0">
                <a:latin typeface="+mj-ea"/>
                <a:ea typeface="+mj-ea"/>
              </a:rPr>
              <a:t>100</a:t>
            </a:r>
            <a:r>
              <a:rPr lang="zh-CN" altLang="en-US" sz="2400" dirty="0">
                <a:latin typeface="+mj-ea"/>
                <a:ea typeface="+mj-ea"/>
              </a:rPr>
              <a:t>以内的任意合数必有不大于其平方根的质数为其因子。这样的质数只有</a:t>
            </a:r>
            <a:r>
              <a:rPr lang="en-US" altLang="zh-CN" sz="2400" dirty="0">
                <a:latin typeface="+mj-ea"/>
                <a:ea typeface="+mj-ea"/>
              </a:rPr>
              <a:t>4</a:t>
            </a:r>
            <a:r>
              <a:rPr lang="zh-CN" altLang="en-US" sz="2400" dirty="0">
                <a:latin typeface="+mj-ea"/>
                <a:ea typeface="+mj-ea"/>
              </a:rPr>
              <a:t>个：</a:t>
            </a:r>
            <a:r>
              <a:rPr lang="en-US" altLang="zh-CN" sz="2400" dirty="0">
                <a:latin typeface="+mj-ea"/>
                <a:ea typeface="+mj-ea"/>
              </a:rPr>
              <a:t>{2, 3, 5, 7}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en-US" sz="2400" dirty="0">
                <a:latin typeface="+mj-ea"/>
                <a:ea typeface="+mj-ea"/>
              </a:rPr>
              <a:t>设</a:t>
            </a:r>
            <a:r>
              <a:rPr lang="en-US" altLang="zh-CN" sz="2400" dirty="0">
                <a:latin typeface="+mj-ea"/>
                <a:ea typeface="+mj-ea"/>
              </a:rPr>
              <a:t>A</a:t>
            </a:r>
            <a:r>
              <a:rPr lang="en-US" altLang="zh-CN" sz="2400" baseline="-25000" dirty="0">
                <a:latin typeface="+mj-ea"/>
                <a:ea typeface="+mj-ea"/>
              </a:rPr>
              <a:t>2</a:t>
            </a:r>
            <a:r>
              <a:rPr lang="en-US" altLang="zh-CN" sz="2400" dirty="0">
                <a:latin typeface="+mj-ea"/>
                <a:ea typeface="+mj-ea"/>
              </a:rPr>
              <a:t>, A</a:t>
            </a:r>
            <a:r>
              <a:rPr lang="en-US" altLang="zh-CN" sz="2400" baseline="-25000" dirty="0">
                <a:latin typeface="+mj-ea"/>
                <a:ea typeface="+mj-ea"/>
              </a:rPr>
              <a:t>3</a:t>
            </a:r>
            <a:r>
              <a:rPr lang="en-US" altLang="zh-CN" sz="2400" dirty="0">
                <a:latin typeface="+mj-ea"/>
                <a:ea typeface="+mj-ea"/>
              </a:rPr>
              <a:t>, A</a:t>
            </a:r>
            <a:r>
              <a:rPr lang="en-US" altLang="zh-CN" sz="2400" baseline="-25000" dirty="0">
                <a:latin typeface="+mj-ea"/>
                <a:ea typeface="+mj-ea"/>
              </a:rPr>
              <a:t>5</a:t>
            </a:r>
            <a:r>
              <a:rPr lang="en-US" altLang="zh-CN" sz="2400" dirty="0">
                <a:latin typeface="+mj-ea"/>
                <a:ea typeface="+mj-ea"/>
              </a:rPr>
              <a:t>, A</a:t>
            </a:r>
            <a:r>
              <a:rPr lang="en-US" altLang="zh-CN" sz="2400" baseline="-25000" dirty="0">
                <a:latin typeface="+mj-ea"/>
                <a:ea typeface="+mj-ea"/>
              </a:rPr>
              <a:t>7</a:t>
            </a:r>
            <a:r>
              <a:rPr lang="en-US" altLang="zh-CN" sz="2400" dirty="0">
                <a:latin typeface="+mj-ea"/>
                <a:ea typeface="+mj-ea"/>
              </a:rPr>
              <a:t> </a:t>
            </a:r>
            <a:r>
              <a:rPr lang="zh-CN" altLang="en-US" sz="2400" dirty="0">
                <a:latin typeface="+mj-ea"/>
                <a:ea typeface="+mj-ea"/>
              </a:rPr>
              <a:t>分别是可被相应质数整除的</a:t>
            </a:r>
            <a:r>
              <a:rPr lang="en-US" altLang="zh-CN" sz="2400" dirty="0">
                <a:latin typeface="+mj-ea"/>
                <a:ea typeface="+mj-ea"/>
              </a:rPr>
              <a:t>100</a:t>
            </a:r>
            <a:r>
              <a:rPr lang="zh-CN" altLang="en-US" sz="2400" dirty="0">
                <a:latin typeface="+mj-ea"/>
                <a:ea typeface="+mj-ea"/>
              </a:rPr>
              <a:t>以内大于</a:t>
            </a:r>
            <a:r>
              <a:rPr lang="en-US" altLang="zh-CN" sz="2400" dirty="0">
                <a:latin typeface="+mj-ea"/>
                <a:ea typeface="+mj-ea"/>
              </a:rPr>
              <a:t>1</a:t>
            </a:r>
            <a:r>
              <a:rPr lang="zh-CN" altLang="en-US" sz="2400" dirty="0">
                <a:latin typeface="+mj-ea"/>
                <a:ea typeface="+mj-ea"/>
              </a:rPr>
              <a:t>的自然数的集合。则</a:t>
            </a:r>
            <a:r>
              <a:rPr lang="en-US" altLang="zh-CN" sz="2400" dirty="0">
                <a:latin typeface="+mj-ea"/>
                <a:ea typeface="+mj-ea"/>
              </a:rPr>
              <a:t>100</a:t>
            </a:r>
            <a:r>
              <a:rPr lang="zh-CN" altLang="en-US" sz="2400" dirty="0">
                <a:latin typeface="+mj-ea"/>
                <a:ea typeface="+mj-ea"/>
              </a:rPr>
              <a:t>以内质数的数量为：</a:t>
            </a:r>
          </a:p>
        </p:txBody>
      </p:sp>
      <p:graphicFrame>
        <p:nvGraphicFramePr>
          <p:cNvPr id="5325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093788" y="3357563"/>
          <a:ext cx="7245350" cy="316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4038600" imgH="1765300" progId="Equation.3">
                  <p:embed/>
                </p:oleObj>
              </mc:Choice>
              <mc:Fallback>
                <p:oleObj name="公式" r:id="rId4" imgW="4038600" imgH="1765300" progId="Equation.3">
                  <p:embed/>
                  <p:pic>
                    <p:nvPicPr>
                      <p:cNvPr id="53252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3788" y="3357563"/>
                        <a:ext cx="7245350" cy="3167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6" name="Line 8"/>
          <p:cNvSpPr>
            <a:spLocks noChangeShapeType="1"/>
          </p:cNvSpPr>
          <p:nvPr/>
        </p:nvSpPr>
        <p:spPr bwMode="auto">
          <a:xfrm>
            <a:off x="7380288" y="5516563"/>
            <a:ext cx="5048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53257" name="Line 9"/>
          <p:cNvSpPr>
            <a:spLocks noChangeShapeType="1"/>
          </p:cNvSpPr>
          <p:nvPr/>
        </p:nvSpPr>
        <p:spPr bwMode="auto">
          <a:xfrm flipH="1">
            <a:off x="7596188" y="4508500"/>
            <a:ext cx="576262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53258" name="Text Box 10"/>
          <p:cNvSpPr txBox="1">
            <a:spLocks noChangeArrowheads="1"/>
          </p:cNvSpPr>
          <p:nvPr/>
        </p:nvSpPr>
        <p:spPr bwMode="auto">
          <a:xfrm>
            <a:off x="7920038" y="4076700"/>
            <a:ext cx="1223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>
                <a:latin typeface="+mj-ea"/>
                <a:ea typeface="+mj-ea"/>
                <a:cs typeface="黑体" charset="0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318448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 animBg="1"/>
      <p:bldP spid="53256" grpId="0" animBg="1"/>
      <p:bldP spid="53257" grpId="0" animBg="1"/>
      <p:bldP spid="5325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7543800" cy="1012825"/>
          </a:xfrm>
        </p:spPr>
        <p:txBody>
          <a:bodyPr/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例：粗心的衣帽间管理员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5899"/>
            <a:ext cx="8229600" cy="4897437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2600" dirty="0">
                <a:latin typeface="+mn-ea"/>
              </a:rPr>
              <a:t>剧场的衣帽管理间新来了一个粗心的管理员</a:t>
            </a:r>
            <a:r>
              <a:rPr lang="en-US" altLang="zh-CN" sz="2600" dirty="0">
                <a:latin typeface="+mn-ea"/>
              </a:rPr>
              <a:t>,</a:t>
            </a:r>
            <a:r>
              <a:rPr lang="zh-CN" altLang="en-US" sz="2600" dirty="0">
                <a:latin typeface="+mn-ea"/>
              </a:rPr>
              <a:t>他忘了给每个客人的帽子夹上号码牌。散场时他只好随意地将帽子发还给客人。没有任何人拿到自己的帽子的概率是多少？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en-US" sz="2600" dirty="0">
                <a:latin typeface="+mn-ea"/>
              </a:rPr>
              <a:t>这可以看作一个排列问题：对标号为</a:t>
            </a:r>
            <a:r>
              <a:rPr lang="en-US" altLang="zh-CN" sz="2600" dirty="0">
                <a:latin typeface="+mn-ea"/>
              </a:rPr>
              <a:t>1,2,3,…,</a:t>
            </a:r>
            <a:r>
              <a:rPr lang="en-US" altLang="zh-CN" sz="2600" i="1" dirty="0">
                <a:latin typeface="+mn-ea"/>
              </a:rPr>
              <a:t>n</a:t>
            </a:r>
            <a:r>
              <a:rPr lang="zh-CN" altLang="en-US" sz="2600" dirty="0">
                <a:latin typeface="+mn-ea"/>
              </a:rPr>
              <a:t>的</a:t>
            </a:r>
            <a:r>
              <a:rPr lang="en-US" altLang="zh-CN" sz="2600" i="1" dirty="0">
                <a:latin typeface="+mn-ea"/>
              </a:rPr>
              <a:t>n</a:t>
            </a:r>
            <a:r>
              <a:rPr lang="zh-CN" altLang="en-US" sz="2600" dirty="0">
                <a:latin typeface="+mn-ea"/>
              </a:rPr>
              <a:t>个帽子重新排列，新的序号为</a:t>
            </a:r>
            <a:r>
              <a:rPr lang="en-US" altLang="zh-CN" sz="2600" i="1" dirty="0">
                <a:latin typeface="+mn-ea"/>
              </a:rPr>
              <a:t>i</a:t>
            </a:r>
            <a:r>
              <a:rPr lang="en-US" altLang="zh-CN" sz="2600" baseline="-25000" dirty="0">
                <a:latin typeface="+mn-ea"/>
              </a:rPr>
              <a:t>1</a:t>
            </a:r>
            <a:r>
              <a:rPr lang="en-US" altLang="zh-CN" sz="2600" dirty="0">
                <a:latin typeface="+mn-ea"/>
              </a:rPr>
              <a:t>, </a:t>
            </a:r>
            <a:r>
              <a:rPr lang="en-US" altLang="zh-CN" sz="2600" i="1" dirty="0">
                <a:latin typeface="+mn-ea"/>
              </a:rPr>
              <a:t>i</a:t>
            </a:r>
            <a:r>
              <a:rPr lang="en-US" altLang="zh-CN" sz="2600" baseline="-25000" dirty="0">
                <a:latin typeface="+mn-ea"/>
              </a:rPr>
              <a:t>2</a:t>
            </a:r>
            <a:r>
              <a:rPr lang="en-US" altLang="zh-CN" sz="2600" dirty="0">
                <a:latin typeface="+mn-ea"/>
              </a:rPr>
              <a:t>, </a:t>
            </a:r>
            <a:r>
              <a:rPr lang="en-US" altLang="zh-CN" sz="2600" i="1" dirty="0">
                <a:latin typeface="+mn-ea"/>
              </a:rPr>
              <a:t>i</a:t>
            </a:r>
            <a:r>
              <a:rPr lang="en-US" altLang="zh-CN" sz="2600" baseline="-25000" dirty="0">
                <a:latin typeface="+mn-ea"/>
              </a:rPr>
              <a:t>3</a:t>
            </a:r>
            <a:r>
              <a:rPr lang="en-US" altLang="zh-CN" sz="2600" dirty="0">
                <a:latin typeface="+mn-ea"/>
              </a:rPr>
              <a:t>,…,</a:t>
            </a:r>
            <a:r>
              <a:rPr lang="en-US" altLang="zh-CN" sz="2600" i="1" dirty="0">
                <a:latin typeface="+mn-ea"/>
              </a:rPr>
              <a:t>i</a:t>
            </a:r>
            <a:r>
              <a:rPr lang="en-US" altLang="zh-CN" sz="2600" i="1" baseline="-25000" dirty="0">
                <a:latin typeface="+mn-ea"/>
              </a:rPr>
              <a:t>n</a:t>
            </a:r>
            <a:r>
              <a:rPr lang="zh-CN" altLang="en-US" sz="2600" dirty="0">
                <a:latin typeface="+mn-ea"/>
              </a:rPr>
              <a:t>。上述问题即：满足对任意</a:t>
            </a:r>
            <a:r>
              <a:rPr lang="en-US" altLang="zh-CN" sz="2600" i="1" dirty="0">
                <a:latin typeface="+mn-ea"/>
              </a:rPr>
              <a:t>k </a:t>
            </a:r>
            <a:r>
              <a:rPr lang="en-US" altLang="zh-CN" sz="2000" dirty="0">
                <a:latin typeface="+mn-ea"/>
              </a:rPr>
              <a:t>(1</a:t>
            </a:r>
            <a:r>
              <a:rPr lang="en-US" altLang="zh-CN" sz="2000" dirty="0">
                <a:latin typeface="+mn-ea"/>
                <a:sym typeface="Symbol" charset="0"/>
              </a:rPr>
              <a:t></a:t>
            </a:r>
            <a:r>
              <a:rPr lang="en-US" altLang="zh-CN" sz="2000" i="1" dirty="0">
                <a:latin typeface="+mn-ea"/>
                <a:sym typeface="Symbol" charset="0"/>
              </a:rPr>
              <a:t>k</a:t>
            </a:r>
            <a:r>
              <a:rPr lang="en-US" altLang="zh-CN" sz="2000" dirty="0">
                <a:latin typeface="+mn-ea"/>
                <a:sym typeface="Symbol" charset="0"/>
              </a:rPr>
              <a:t></a:t>
            </a:r>
            <a:r>
              <a:rPr lang="en-US" altLang="zh-CN" sz="2000" i="1" dirty="0">
                <a:latin typeface="+mn-ea"/>
                <a:sym typeface="Symbol" charset="0"/>
              </a:rPr>
              <a:t>n</a:t>
            </a:r>
            <a:r>
              <a:rPr lang="en-US" altLang="zh-CN" sz="2000" dirty="0">
                <a:latin typeface="+mn-ea"/>
                <a:sym typeface="Symbol" charset="0"/>
              </a:rPr>
              <a:t>),</a:t>
            </a:r>
            <a:r>
              <a:rPr lang="en-US" altLang="zh-CN" sz="2600" dirty="0">
                <a:latin typeface="+mn-ea"/>
                <a:sym typeface="Symbol" charset="0"/>
              </a:rPr>
              <a:t> </a:t>
            </a:r>
            <a:r>
              <a:rPr lang="en-US" altLang="zh-CN" sz="2600" i="1" dirty="0" err="1">
                <a:latin typeface="+mn-ea"/>
                <a:sym typeface="Symbol" charset="0"/>
              </a:rPr>
              <a:t>i</a:t>
            </a:r>
            <a:r>
              <a:rPr lang="en-US" altLang="zh-CN" sz="2600" baseline="-25000" dirty="0" err="1">
                <a:latin typeface="+mn-ea"/>
                <a:sym typeface="Symbol" charset="0"/>
              </a:rPr>
              <a:t>k</a:t>
            </a:r>
            <a:r>
              <a:rPr lang="en-US" altLang="zh-CN" sz="2600" dirty="0" err="1">
                <a:latin typeface="+mn-ea"/>
                <a:sym typeface="Symbol" charset="0"/>
              </a:rPr>
              <a:t></a:t>
            </a:r>
            <a:r>
              <a:rPr lang="en-US" altLang="zh-CN" sz="2600" i="1" dirty="0" err="1">
                <a:latin typeface="+mn-ea"/>
                <a:sym typeface="Symbol" charset="0"/>
              </a:rPr>
              <a:t>k</a:t>
            </a:r>
            <a:r>
              <a:rPr lang="zh-CN" altLang="en-US" sz="2600" dirty="0">
                <a:latin typeface="+mn-ea"/>
                <a:sym typeface="Symbol" charset="0"/>
              </a:rPr>
              <a:t>的排列出现的概率是多少？</a:t>
            </a:r>
          </a:p>
          <a:p>
            <a:pPr lvl="1">
              <a:lnSpc>
                <a:spcPct val="110000"/>
              </a:lnSpc>
            </a:pPr>
            <a:r>
              <a:rPr lang="zh-CN" altLang="en-US" sz="2300" dirty="0">
                <a:latin typeface="+mn-ea"/>
                <a:sym typeface="Symbol" charset="0"/>
              </a:rPr>
              <a:t>这样的排列称为“错位排列”</a:t>
            </a:r>
            <a:r>
              <a:rPr lang="en-US" altLang="zh-CN" sz="2300" dirty="0">
                <a:latin typeface="+mn-ea"/>
                <a:sym typeface="Symbol" charset="0"/>
              </a:rPr>
              <a:t>(derangement)</a:t>
            </a:r>
            <a:r>
              <a:rPr lang="zh-CN" altLang="en-US" sz="2300" dirty="0">
                <a:latin typeface="+mn-ea"/>
                <a:sym typeface="Symbol" charset="0"/>
              </a:rPr>
              <a:t>。</a:t>
            </a:r>
          </a:p>
          <a:p>
            <a:pPr lvl="1">
              <a:lnSpc>
                <a:spcPct val="110000"/>
              </a:lnSpc>
            </a:pPr>
            <a:r>
              <a:rPr lang="zh-CN" altLang="en-US" sz="2300" dirty="0">
                <a:latin typeface="+mn-ea"/>
                <a:sym typeface="Symbol" charset="0"/>
              </a:rPr>
              <a:t>适当的集合模型使问题得到简化。</a:t>
            </a:r>
          </a:p>
        </p:txBody>
      </p:sp>
    </p:spTree>
    <p:extLst>
      <p:ext uri="{BB962C8B-B14F-4D97-AF65-F5344CB8AC3E}">
        <p14:creationId xmlns:p14="http://schemas.microsoft.com/office/powerpoint/2010/main" val="284593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AutoShape 2" descr="信纸"/>
          <p:cNvSpPr>
            <a:spLocks noChangeArrowheads="1"/>
          </p:cNvSpPr>
          <p:nvPr/>
        </p:nvSpPr>
        <p:spPr bwMode="auto">
          <a:xfrm>
            <a:off x="250825" y="2276872"/>
            <a:ext cx="8497888" cy="4392216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zh-CN" altLang="en-US">
              <a:latin typeface="+mn-ea"/>
              <a:cs typeface="黑体" charset="0"/>
            </a:endParaRPr>
          </a:p>
        </p:txBody>
      </p:sp>
      <p:sp>
        <p:nvSpPr>
          <p:cNvPr id="75778" name="Rectangle 3"/>
          <p:cNvSpPr>
            <a:spLocks noGrp="1" noChangeArrowheads="1"/>
          </p:cNvSpPr>
          <p:nvPr>
            <p:ph type="title"/>
          </p:nvPr>
        </p:nvSpPr>
        <p:spPr>
          <a:xfrm>
            <a:off x="628600" y="333375"/>
            <a:ext cx="7543800" cy="796925"/>
          </a:xfrm>
        </p:spPr>
        <p:txBody>
          <a:bodyPr/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错位排列的个数</a:t>
            </a:r>
          </a:p>
        </p:txBody>
      </p:sp>
      <p:sp>
        <p:nvSpPr>
          <p:cNvPr id="7577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466851"/>
            <a:ext cx="7272338" cy="935037"/>
          </a:xfrm>
        </p:spPr>
        <p:txBody>
          <a:bodyPr/>
          <a:lstStyle/>
          <a:p>
            <a:pPr eaLnBrk="1" hangingPunct="1"/>
            <a:r>
              <a:rPr lang="zh-CN" altLang="en-US" sz="2400" dirty="0">
                <a:latin typeface="+mn-ea"/>
              </a:rPr>
              <a:t>我们将</a:t>
            </a:r>
            <a:r>
              <a:rPr lang="en-US" altLang="zh-CN" sz="2400" i="1" dirty="0" err="1">
                <a:latin typeface="+mn-ea"/>
              </a:rPr>
              <a:t>i</a:t>
            </a:r>
            <a:r>
              <a:rPr lang="en-US" altLang="zh-CN" sz="2400" baseline="-25000" dirty="0" err="1">
                <a:latin typeface="+mn-ea"/>
              </a:rPr>
              <a:t>k</a:t>
            </a:r>
            <a:r>
              <a:rPr lang="en-US" altLang="zh-CN" sz="2400" dirty="0">
                <a:latin typeface="+mn-ea"/>
              </a:rPr>
              <a:t>=</a:t>
            </a:r>
            <a:r>
              <a:rPr lang="en-US" altLang="zh-CN" sz="2400" i="1" dirty="0">
                <a:latin typeface="+mn-ea"/>
              </a:rPr>
              <a:t>k</a:t>
            </a:r>
            <a:r>
              <a:rPr lang="zh-CN" altLang="en-US" sz="2400" dirty="0">
                <a:latin typeface="+mn-ea"/>
              </a:rPr>
              <a:t>称为“性质</a:t>
            </a:r>
            <a:r>
              <a:rPr lang="en-US" altLang="zh-CN" sz="2400" i="1" dirty="0" err="1">
                <a:latin typeface="+mn-ea"/>
              </a:rPr>
              <a:t>A</a:t>
            </a:r>
            <a:r>
              <a:rPr lang="en-US" altLang="zh-CN" sz="2400" baseline="-25000" dirty="0" err="1">
                <a:latin typeface="+mn-ea"/>
              </a:rPr>
              <a:t>k</a:t>
            </a:r>
            <a:r>
              <a:rPr lang="en-US" altLang="zh-CN" sz="2400" i="1" dirty="0">
                <a:latin typeface="+mn-ea"/>
              </a:rPr>
              <a:t>”</a:t>
            </a:r>
            <a:r>
              <a:rPr lang="zh-CN" altLang="en-US" sz="2400" dirty="0">
                <a:latin typeface="+mn-ea"/>
              </a:rPr>
              <a:t>。满足性质</a:t>
            </a:r>
            <a:r>
              <a:rPr lang="en-US" altLang="zh-CN" sz="2400" i="1" dirty="0" err="1">
                <a:latin typeface="+mn-ea"/>
              </a:rPr>
              <a:t>A</a:t>
            </a:r>
            <a:r>
              <a:rPr lang="en-US" altLang="zh-CN" sz="2400" baseline="-25000" dirty="0" err="1">
                <a:latin typeface="+mn-ea"/>
              </a:rPr>
              <a:t>k</a:t>
            </a:r>
            <a:r>
              <a:rPr lang="zh-CN" altLang="en-US" sz="2400" dirty="0">
                <a:latin typeface="+mn-ea"/>
              </a:rPr>
              <a:t>的排列构成所有排列的一个子集</a:t>
            </a:r>
            <a:r>
              <a:rPr lang="en-US" altLang="zh-CN" sz="2400" i="1" dirty="0" err="1">
                <a:latin typeface="+mn-ea"/>
              </a:rPr>
              <a:t>A</a:t>
            </a:r>
            <a:r>
              <a:rPr lang="en-US" altLang="zh-CN" sz="2400" baseline="-25000" dirty="0" err="1">
                <a:latin typeface="+mn-ea"/>
              </a:rPr>
              <a:t>k</a:t>
            </a:r>
            <a:r>
              <a:rPr lang="zh-CN" altLang="en-US" sz="2400" dirty="0">
                <a:latin typeface="+mn-ea"/>
              </a:rPr>
              <a:t>。</a:t>
            </a:r>
          </a:p>
        </p:txBody>
      </p:sp>
      <p:graphicFrame>
        <p:nvGraphicFramePr>
          <p:cNvPr id="75780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900113" y="2401888"/>
          <a:ext cx="7488237" cy="407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3784600" imgH="2057400" progId="Equation.3">
                  <p:embed/>
                </p:oleObj>
              </mc:Choice>
              <mc:Fallback>
                <p:oleObj name="公式" r:id="rId4" imgW="3784600" imgH="2057400" progId="Equation.3">
                  <p:embed/>
                  <p:pic>
                    <p:nvPicPr>
                      <p:cNvPr id="7578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401888"/>
                        <a:ext cx="7488237" cy="4070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52724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错位排列的个数</a:t>
            </a:r>
          </a:p>
        </p:txBody>
      </p:sp>
      <p:graphicFrame>
        <p:nvGraphicFramePr>
          <p:cNvPr id="77826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395288" y="1700213"/>
          <a:ext cx="7878762" cy="439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91000" imgH="2336800" progId="Equation.3">
                  <p:embed/>
                </p:oleObj>
              </mc:Choice>
              <mc:Fallback>
                <p:oleObj name="Equation" r:id="rId3" imgW="4191000" imgH="2336800" progId="Equation.3">
                  <p:embed/>
                  <p:pic>
                    <p:nvPicPr>
                      <p:cNvPr id="7782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700213"/>
                        <a:ext cx="7878762" cy="439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3110465" y="4545900"/>
            <a:ext cx="453423" cy="307779"/>
            <a:chOff x="3110465" y="4545900"/>
            <a:chExt cx="453423" cy="30777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61098" y="4581128"/>
              <a:ext cx="114758" cy="272551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3110465" y="4545900"/>
              <a:ext cx="4534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/>
                <a:t>0</a:t>
              </a:r>
              <a:endParaRPr lang="zh-CN" altLang="en-US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343194" y="4545901"/>
            <a:ext cx="287528" cy="323259"/>
            <a:chOff x="6343194" y="4545901"/>
            <a:chExt cx="287528" cy="32325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72200" y="4596609"/>
              <a:ext cx="114758" cy="272551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6343194" y="4545901"/>
              <a:ext cx="2875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/>
                <a:t>0</a:t>
              </a:r>
              <a:endParaRPr lang="zh-CN" altLang="en-US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10265" y="5373216"/>
            <a:ext cx="216024" cy="344559"/>
            <a:chOff x="1310265" y="5373216"/>
            <a:chExt cx="216024" cy="34455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60898" y="5445224"/>
              <a:ext cx="114758" cy="272551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310265" y="5373216"/>
              <a:ext cx="2160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/>
                <a:t>0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327548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中性">
  <a:themeElements>
    <a:clrScheme name="中性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中性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中性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10302</TotalTime>
  <Words>6024</Words>
  <Application>Microsoft Office PowerPoint</Application>
  <PresentationFormat>全屏显示(4:3)</PresentationFormat>
  <Paragraphs>378</Paragraphs>
  <Slides>53</Slides>
  <Notes>34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53</vt:i4>
      </vt:variant>
    </vt:vector>
  </HeadingPairs>
  <TitlesOfParts>
    <vt:vector size="68" baseType="lpstr">
      <vt:lpstr>黑体</vt:lpstr>
      <vt:lpstr>华文仿宋</vt:lpstr>
      <vt:lpstr>华文楷体</vt:lpstr>
      <vt:lpstr>宋体</vt:lpstr>
      <vt:lpstr>微软雅黑</vt:lpstr>
      <vt:lpstr>Arial</vt:lpstr>
      <vt:lpstr>Calibri</vt:lpstr>
      <vt:lpstr>Cambria Math</vt:lpstr>
      <vt:lpstr>Times New Roman</vt:lpstr>
      <vt:lpstr>Tw Cen MT</vt:lpstr>
      <vt:lpstr>Wingdings</vt:lpstr>
      <vt:lpstr>Wingdings 2</vt:lpstr>
      <vt:lpstr>中性</vt:lpstr>
      <vt:lpstr>公式</vt:lpstr>
      <vt:lpstr>Equation</vt:lpstr>
      <vt:lpstr>数论基础</vt:lpstr>
      <vt:lpstr>回顾</vt:lpstr>
      <vt:lpstr>本节提要</vt:lpstr>
      <vt:lpstr>现代数论的早期铺垫</vt:lpstr>
      <vt:lpstr>什么是数论</vt:lpstr>
      <vt:lpstr>整数集</vt:lpstr>
      <vt:lpstr>整数的代数性质</vt:lpstr>
      <vt:lpstr>整除</vt:lpstr>
      <vt:lpstr>余数</vt:lpstr>
      <vt:lpstr>同余算术 (高斯, Gauss)</vt:lpstr>
      <vt:lpstr>同余算术</vt:lpstr>
      <vt:lpstr>本节提要</vt:lpstr>
      <vt:lpstr>素数（Prime）</vt:lpstr>
      <vt:lpstr>算术基本定理的证明(存在性)</vt:lpstr>
      <vt:lpstr>算术基本定理的证明(唯一性)</vt:lpstr>
      <vt:lpstr>算术基本定理的证明(唯一性)</vt:lpstr>
      <vt:lpstr>梅森素数</vt:lpstr>
      <vt:lpstr>例：n是合数，则Mn也是合数</vt:lpstr>
      <vt:lpstr>梅森素数</vt:lpstr>
      <vt:lpstr>埃拉托色尼筛选法(Eratosthenes, BC276–195)</vt:lpstr>
      <vt:lpstr>素数的性质</vt:lpstr>
      <vt:lpstr>素数的性质</vt:lpstr>
      <vt:lpstr>张益唐 与 孪生素数猜想</vt:lpstr>
      <vt:lpstr>最大公约数</vt:lpstr>
      <vt:lpstr>最大公约数的性质</vt:lpstr>
      <vt:lpstr>欧几里德算法（求最大公约数）</vt:lpstr>
      <vt:lpstr>欧几里得与《几何原本》</vt:lpstr>
      <vt:lpstr>最大公约数的性质（续）</vt:lpstr>
      <vt:lpstr>最大公约数的性质（续）</vt:lpstr>
      <vt:lpstr>例</vt:lpstr>
      <vt:lpstr>例</vt:lpstr>
      <vt:lpstr>中国剩余定理（孙子算经，5世纪）</vt:lpstr>
      <vt:lpstr>一元线性同余方程</vt:lpstr>
      <vt:lpstr>中国剩余定理（孙子算经，5世纪）</vt:lpstr>
      <vt:lpstr>欧拉函数(函数)</vt:lpstr>
      <vt:lpstr>欧拉函数</vt:lpstr>
      <vt:lpstr>欧拉函数的性质</vt:lpstr>
      <vt:lpstr>欧拉定理</vt:lpstr>
      <vt:lpstr>欧拉</vt:lpstr>
      <vt:lpstr>恺撒密码</vt:lpstr>
      <vt:lpstr>身份证校验码</vt:lpstr>
      <vt:lpstr>RSA的数学基础*</vt:lpstr>
      <vt:lpstr>RSA的数学基础*</vt:lpstr>
      <vt:lpstr>本节小结</vt:lpstr>
      <vt:lpstr>两个有限集合并集的计数</vt:lpstr>
      <vt:lpstr>三个有限集合并集的计数</vt:lpstr>
      <vt:lpstr>容斥原理 (Principle of Inclusion and Exclusion )</vt:lpstr>
      <vt:lpstr>容斥原理的证明</vt:lpstr>
      <vt:lpstr>容斥原理的证明</vt:lpstr>
      <vt:lpstr>例：100以内有多少质数</vt:lpstr>
      <vt:lpstr>例：粗心的衣帽间管理员</vt:lpstr>
      <vt:lpstr>错位排列的个数</vt:lpstr>
      <vt:lpstr>错位排列的个数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唐斌</dc:creator>
  <cp:lastModifiedBy>Yuan Yao</cp:lastModifiedBy>
  <cp:revision>317</cp:revision>
  <dcterms:created xsi:type="dcterms:W3CDTF">2016-02-22T01:45:17Z</dcterms:created>
  <dcterms:modified xsi:type="dcterms:W3CDTF">2026-10-09T07:03:50Z</dcterms:modified>
</cp:coreProperties>
</file>